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0" autoAdjust="0"/>
  </p:normalViewPr>
  <p:slideViewPr>
    <p:cSldViewPr snapToGrid="0">
      <p:cViewPr varScale="1">
        <p:scale>
          <a:sx n="108" d="100"/>
          <a:sy n="108" d="100"/>
        </p:scale>
        <p:origin x="-4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06340-8732-4316-B9FB-1637EE74831D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C8D54-989E-4726-913C-D6B7AE5CC3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173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63459F-A94C-B4BA-279D-5F1529E33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CBA0D42-9A35-B8C2-4B2A-DDE732500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005E046-0857-D610-84BF-E97656D4B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0771BB-AA69-7839-7460-A6D1B6524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9E4662-4902-48C3-7664-42D115D8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04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238C68-E444-AB0F-D417-9ED79B6BA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38AB6AC-55C9-E8B6-B6E6-2DC86F977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A12594E-CB81-9206-6C97-88E3839B7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3F81E3B-0098-4455-3F71-11E0F0D0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C418C14-741F-A29D-965B-F836641C1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33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3DE22D87-BF76-7518-229D-AD4C33C887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797964F-9765-4D5A-A6A9-2AC9B0640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FB4FB5-5790-579E-B4F7-628B6DADE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143CA24-D54D-AA35-6501-D789D91F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58C438A-E5A9-EA82-0BB2-F2AD9988F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89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8C7F7D-87EC-E1F6-78EE-40C3D174D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DC72C3E-7F33-ABF9-A09B-9EE8A3F2D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378190-94BA-4E77-2FCB-2A096CD8E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9B175EF-1A00-1057-BBC1-68E5172CB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D44B5F8-49EE-4921-1ED1-6863B0BE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10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B333E7-8ABA-B1A0-7A70-D0037CF6D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0896181-78F7-5175-258D-3BA220600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F79D729-EE42-3C1C-310D-A6BD3E352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82577B3-C28A-256B-94BA-6FA5B6B29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D579061-AC5A-F397-8A07-CD735234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68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BBD956-4C1F-82F2-7B14-4A6854CF0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F451D81-5A21-24A6-5FF5-04396AC18A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B67CDA3-C82A-F2C9-7E3A-D3FBA7106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5515925-B24C-8D9E-AABD-0E8A7C15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460E1C1-D4D6-D799-50BD-3302E02D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C3B6029-60C4-6CFF-343A-978F9D30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10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CE305D-E43F-AF93-F9FB-F0865A95C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8BBAD99-8761-1CA5-EEE0-136AC02C1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8E24CCE-0C67-B621-B4B3-71AE3A3BB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EEC69C9-1F72-CFE9-2BAB-E79AB43889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934A6FF-DC22-0437-B2CB-906FDEB2CB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B171BA3-43D2-6269-7D12-A192C86E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14E01441-9A19-8197-8120-84A1673C3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255D8C7-9476-A689-944B-16DACEE3B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55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F9A06C-2A51-DE86-331D-81B302BF6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E98A9DA-6AB2-F76E-35C9-7C9D60F30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4D35748-F251-23B2-8D51-250A740E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F0D8B21-26CE-66B1-D664-BB5C461A0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12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6D50669-0EE9-414E-B134-757FF5E6C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606C5DE-F052-11B8-56BB-C365B8C9E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963AA23-5BCD-9116-E07C-4D988D310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839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EA6683-49F6-C97A-0197-EF0B254A1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30BC212-DE72-8BE7-4351-157FCBA1B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72CD43A-20A4-9E5A-DCCE-C8C357E20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8697C88-B79B-F201-889B-E7E5C9053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18CFC8C-188A-D1EC-7F12-C28E58919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7C1CFE0-B36A-9E22-5600-A077AFBA8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71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177BEF-472A-39B4-F53E-2BAB7BEA2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2848EE9-FF8F-BEA7-D497-5F48E106A9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DAA23AC-549D-A830-3D92-B97A37486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1CBA37D-789E-5F53-93C4-1A5FE51E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42C37E9-5C27-F925-FB17-411AB1A86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9A8B74-2D0A-5EE4-1FD4-4637A063E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43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DC2230-D6CC-B73E-059A-4E27EEE4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95D922-1EFA-05CB-818C-6CFFA3C7A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B830FB9-48A4-05F6-9EE5-99AC8B74A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5210E-FACE-40A4-8934-56FBB8D9917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D497E2F-D61C-F662-7C8A-5CF0E67CC1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CAFA0B-6B64-7552-0B91-6C9D693B25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E7C70-B343-474A-AB49-8F6537F91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89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FF1CA9A-F0BD-46BA-E0F3-DA0FE1C2E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637" y="27076"/>
            <a:ext cx="2073205" cy="1096746"/>
          </a:xfrm>
          <a:prstGeom prst="rect">
            <a:avLst/>
          </a:prstGeom>
        </p:spPr>
      </p:pic>
      <p:sp>
        <p:nvSpPr>
          <p:cNvPr id="13" name="Google Shape;60;p14">
            <a:extLst>
              <a:ext uri="{FF2B5EF4-FFF2-40B4-BE49-F238E27FC236}">
                <a16:creationId xmlns:a16="http://schemas.microsoft.com/office/drawing/2014/main" xmlns="" id="{53FF6D99-1E69-61D1-8CB0-84F4AC8D7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5221" y="710546"/>
            <a:ext cx="2852257" cy="413276"/>
          </a:xfrm>
          <a:prstGeom prst="rect">
            <a:avLst/>
          </a:prstGeom>
          <a:solidFill>
            <a:srgbClr val="E74B3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 dirty="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Что дает самозанятость?</a:t>
            </a:r>
            <a:endParaRPr sz="1400" dirty="0">
              <a:solidFill>
                <a:schemeClr val="lt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9A831E0-294E-F641-7485-E762EC32D2CF}"/>
              </a:ext>
            </a:extLst>
          </p:cNvPr>
          <p:cNvSpPr txBox="1"/>
          <p:nvPr/>
        </p:nvSpPr>
        <p:spPr>
          <a:xfrm>
            <a:off x="597015" y="1123822"/>
            <a:ext cx="109602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Montserrat Medium" panose="00000600000000000000" pitchFamily="2" charset="-52"/>
              </a:rPr>
              <a:t>Это возможность вести </a:t>
            </a:r>
            <a:r>
              <a:rPr lang="ru-RU" sz="1200" b="1" dirty="0">
                <a:latin typeface="Montserrat Medium" panose="00000600000000000000" pitchFamily="2" charset="-52"/>
              </a:rPr>
              <a:t>свой бизнес </a:t>
            </a:r>
            <a:r>
              <a:rPr lang="ru-RU" sz="1200" dirty="0">
                <a:latin typeface="Montserrat Medium" panose="00000600000000000000" pitchFamily="2" charset="-52"/>
              </a:rPr>
              <a:t>легально, получать подтвержденный доход, открыто рекламировать свое дело.</a:t>
            </a:r>
          </a:p>
        </p:txBody>
      </p:sp>
      <p:sp>
        <p:nvSpPr>
          <p:cNvPr id="20" name="Google Shape;109;p16">
            <a:extLst>
              <a:ext uri="{FF2B5EF4-FFF2-40B4-BE49-F238E27FC236}">
                <a16:creationId xmlns:a16="http://schemas.microsoft.com/office/drawing/2014/main" xmlns="" id="{4252DD20-BB6A-E776-7973-0C56EF4D4CFE}"/>
              </a:ext>
            </a:extLst>
          </p:cNvPr>
          <p:cNvSpPr/>
          <p:nvPr/>
        </p:nvSpPr>
        <p:spPr>
          <a:xfrm>
            <a:off x="4555221" y="3588683"/>
            <a:ext cx="2862233" cy="389392"/>
          </a:xfrm>
          <a:prstGeom prst="rect">
            <a:avLst/>
          </a:prstGeom>
          <a:solidFill>
            <a:srgbClr val="E74B3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 dirty="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Поддержка самозанятых</a:t>
            </a:r>
            <a:endParaRPr sz="1400" dirty="0">
              <a:solidFill>
                <a:schemeClr val="lt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659D940-DE1F-C7A9-C03F-46F26975F722}"/>
              </a:ext>
            </a:extLst>
          </p:cNvPr>
          <p:cNvSpPr txBox="1"/>
          <p:nvPr/>
        </p:nvSpPr>
        <p:spPr>
          <a:xfrm>
            <a:off x="2952886" y="4187053"/>
            <a:ext cx="11713421" cy="2124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100" dirty="0">
                <a:solidFill>
                  <a:srgbClr val="FF0000"/>
                </a:solidFill>
                <a:latin typeface="Montserrat Medium"/>
                <a:sym typeface="Wingdings" panose="05000000000000000000" pitchFamily="2" charset="2"/>
              </a:rPr>
              <a:t> </a:t>
            </a:r>
            <a:r>
              <a:rPr lang="ru-RU" sz="1100" dirty="0">
                <a:solidFill>
                  <a:schemeClr val="dk1"/>
                </a:solidFill>
                <a:latin typeface="Montserrat Medium"/>
              </a:rPr>
              <a:t>размещение в Интернет с помощью сервиса </a:t>
            </a:r>
            <a:r>
              <a:rPr lang="ru-RU" sz="1100" b="1" dirty="0">
                <a:solidFill>
                  <a:schemeClr val="dk1"/>
                </a:solidFill>
                <a:latin typeface="Montserrat Medium"/>
              </a:rPr>
              <a:t>«Витрина самозанятых Новгородской области»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100" dirty="0">
                <a:solidFill>
                  <a:schemeClr val="dk1"/>
                </a:solidFill>
                <a:latin typeface="Montserrat Medium"/>
              </a:rPr>
              <a:t>на сайте и других социальных сетях центра «Мой бизнес»;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100" dirty="0">
                <a:solidFill>
                  <a:srgbClr val="FF0000"/>
                </a:solidFill>
                <a:latin typeface="Montserrat Medium" panose="00000600000000000000" pitchFamily="2" charset="-52"/>
                <a:sym typeface="Wingdings" panose="05000000000000000000" pitchFamily="2" charset="2"/>
              </a:rPr>
              <a:t></a:t>
            </a:r>
            <a:r>
              <a:rPr lang="ru-RU" sz="1100" dirty="0">
                <a:solidFill>
                  <a:schemeClr val="dk1"/>
                </a:solidFill>
                <a:latin typeface="Montserrat Medium"/>
              </a:rPr>
              <a:t> содействие в популяризации товаров и услуг;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100" dirty="0">
                <a:solidFill>
                  <a:srgbClr val="FF0000"/>
                </a:solidFill>
                <a:latin typeface="Montserrat Medium" panose="00000600000000000000" pitchFamily="2" charset="-52"/>
                <a:sym typeface="Wingdings" panose="05000000000000000000" pitchFamily="2" charset="2"/>
              </a:rPr>
              <a:t></a:t>
            </a:r>
            <a:r>
              <a:rPr lang="ru-RU" sz="1100" dirty="0">
                <a:solidFill>
                  <a:schemeClr val="dk1"/>
                </a:solidFill>
                <a:latin typeface="Montserrat Medium"/>
              </a:rPr>
              <a:t> программа обучения и наставничества </a:t>
            </a:r>
            <a:r>
              <a:rPr lang="ru-RU" sz="1100" b="1" dirty="0">
                <a:solidFill>
                  <a:schemeClr val="dk1"/>
                </a:solidFill>
                <a:latin typeface="Montserrat Medium"/>
              </a:rPr>
              <a:t>«Самолёт» </a:t>
            </a:r>
            <a:r>
              <a:rPr lang="ru-RU" sz="1100" dirty="0">
                <a:solidFill>
                  <a:schemeClr val="dk1"/>
                </a:solidFill>
                <a:latin typeface="Montserrat Medium"/>
              </a:rPr>
              <a:t>(онлайн/оффлайн-формат, 3 потока в год);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100" dirty="0">
                <a:solidFill>
                  <a:srgbClr val="FF0000"/>
                </a:solidFill>
                <a:latin typeface="Montserrat Medium" panose="00000600000000000000" pitchFamily="2" charset="-52"/>
                <a:sym typeface="Wingdings" panose="05000000000000000000" pitchFamily="2" charset="2"/>
              </a:rPr>
              <a:t></a:t>
            </a:r>
            <a:r>
              <a:rPr lang="ru-RU" sz="1100" dirty="0">
                <a:solidFill>
                  <a:schemeClr val="dk1"/>
                </a:solidFill>
                <a:latin typeface="Montserrat Medium"/>
              </a:rPr>
              <a:t> регистрация на электронных площадках </a:t>
            </a:r>
            <a:r>
              <a:rPr lang="ru-RU" sz="1100" b="1" dirty="0" err="1">
                <a:solidFill>
                  <a:schemeClr val="dk1"/>
                </a:solidFill>
                <a:latin typeface="Montserrat Medium"/>
              </a:rPr>
              <a:t>Wildberries</a:t>
            </a:r>
            <a:r>
              <a:rPr lang="ru-RU" sz="1100" dirty="0">
                <a:solidFill>
                  <a:schemeClr val="dk1"/>
                </a:solidFill>
                <a:latin typeface="Montserrat Medium"/>
              </a:rPr>
              <a:t>, </a:t>
            </a:r>
            <a:r>
              <a:rPr lang="en-US" sz="1100" b="1" dirty="0">
                <a:solidFill>
                  <a:schemeClr val="dk1"/>
                </a:solidFill>
                <a:latin typeface="Montserrat Medium"/>
              </a:rPr>
              <a:t>Yandex</a:t>
            </a:r>
            <a:r>
              <a:rPr lang="ru-RU" sz="1100" b="1" dirty="0">
                <a:solidFill>
                  <a:schemeClr val="dk1"/>
                </a:solidFill>
                <a:latin typeface="Montserrat Medium"/>
              </a:rPr>
              <a:t>Маркет, Ярмарка Мастеров </a:t>
            </a:r>
            <a:r>
              <a:rPr lang="ru-RU" sz="1100" dirty="0">
                <a:solidFill>
                  <a:schemeClr val="dk1"/>
                </a:solidFill>
                <a:latin typeface="Montserrat Medium"/>
              </a:rPr>
              <a:t>и </a:t>
            </a:r>
            <a:r>
              <a:rPr lang="ru-RU" sz="1100" b="1" dirty="0" err="1">
                <a:solidFill>
                  <a:schemeClr val="dk1"/>
                </a:solidFill>
                <a:latin typeface="Montserrat Medium"/>
              </a:rPr>
              <a:t>Ozon</a:t>
            </a:r>
            <a:r>
              <a:rPr lang="ru-RU" sz="1100" dirty="0">
                <a:solidFill>
                  <a:schemeClr val="dk1"/>
                </a:solidFill>
                <a:latin typeface="Montserrat Medium"/>
              </a:rPr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100" dirty="0">
                <a:solidFill>
                  <a:srgbClr val="FF0000"/>
                </a:solidFill>
                <a:latin typeface="Montserrat Medium"/>
                <a:sym typeface="Wingdings" panose="05000000000000000000" pitchFamily="2" charset="2"/>
              </a:rPr>
              <a:t> </a:t>
            </a:r>
            <a:r>
              <a:rPr lang="ru-RU" sz="1100" dirty="0">
                <a:solidFill>
                  <a:schemeClr val="dk1"/>
                </a:solidFill>
                <a:latin typeface="Montserrat Medium"/>
              </a:rPr>
              <a:t>организация </a:t>
            </a:r>
            <a:r>
              <a:rPr lang="ru-RU" sz="1100" b="1" dirty="0">
                <a:solidFill>
                  <a:schemeClr val="dk1"/>
                </a:solidFill>
                <a:latin typeface="Montserrat Medium"/>
              </a:rPr>
              <a:t>участия в выставках или ярмарках </a:t>
            </a:r>
            <a:r>
              <a:rPr lang="ru-RU" sz="1100" dirty="0">
                <a:solidFill>
                  <a:schemeClr val="dk1"/>
                </a:solidFill>
                <a:latin typeface="Montserrat Medium"/>
              </a:rPr>
              <a:t>товаров;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solidFill>
                  <a:srgbClr val="FF0000"/>
                </a:solidFill>
                <a:latin typeface="Montserrat Medium"/>
                <a:sym typeface="Wingdings" panose="05000000000000000000" pitchFamily="2" charset="2"/>
              </a:rPr>
              <a:t> </a:t>
            </a:r>
            <a:r>
              <a:rPr lang="ru-RU" sz="1100" dirty="0">
                <a:solidFill>
                  <a:schemeClr val="dk1"/>
                </a:solidFill>
                <a:latin typeface="Montserrat Medium"/>
              </a:rPr>
              <a:t>предоставление рабочих мест в коворкинге центра «Мой бизнес» (льготная аренда).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2C20F001-6BD7-E3C5-F286-A3D7892785E4}"/>
              </a:ext>
            </a:extLst>
          </p:cNvPr>
          <p:cNvSpPr/>
          <p:nvPr/>
        </p:nvSpPr>
        <p:spPr>
          <a:xfrm>
            <a:off x="4898215" y="1480440"/>
            <a:ext cx="2702066" cy="49111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Сниженная налоговая ставка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BAC82B08-A618-4EEF-7F0E-5F12C06A3CEC}"/>
              </a:ext>
            </a:extLst>
          </p:cNvPr>
          <p:cNvSpPr/>
          <p:nvPr/>
        </p:nvSpPr>
        <p:spPr>
          <a:xfrm>
            <a:off x="8809597" y="1484701"/>
            <a:ext cx="2702066" cy="49111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Льготные займы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589BEC93-7E22-6B8C-5D99-2791B8C213FB}"/>
              </a:ext>
            </a:extLst>
          </p:cNvPr>
          <p:cNvSpPr/>
          <p:nvPr/>
        </p:nvSpPr>
        <p:spPr>
          <a:xfrm>
            <a:off x="633377" y="1469605"/>
            <a:ext cx="2702067" cy="49111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Простая регистрация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D710355B-C7E3-57B6-82DD-AAE6529345D7}"/>
              </a:ext>
            </a:extLst>
          </p:cNvPr>
          <p:cNvSpPr/>
          <p:nvPr/>
        </p:nvSpPr>
        <p:spPr>
          <a:xfrm>
            <a:off x="260473" y="1971551"/>
            <a:ext cx="3447873" cy="13651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>
                <a:ln w="0"/>
                <a:solidFill>
                  <a:schemeClr val="tx1"/>
                </a:solidFill>
                <a:latin typeface="Montserrat Medium" panose="00000600000000000000" pitchFamily="2" charset="-52"/>
                <a:sym typeface="Wingdings" panose="05000000000000000000" pitchFamily="2" charset="2"/>
              </a:rPr>
              <a:t>  </a:t>
            </a:r>
            <a:r>
              <a:rPr lang="ru-RU" sz="1000" dirty="0">
                <a:ln w="0"/>
                <a:solidFill>
                  <a:schemeClr val="tx1"/>
                </a:solidFill>
                <a:latin typeface="Montserrat Medium" panose="00000600000000000000" pitchFamily="2" charset="-52"/>
                <a:sym typeface="Wingdings" panose="05000000000000000000" pitchFamily="2" charset="2"/>
              </a:rPr>
              <a:t>Не нужно ходить в налоговую и собирать документы</a:t>
            </a:r>
          </a:p>
          <a:p>
            <a:r>
              <a:rPr lang="ru-RU" sz="1000" b="1" dirty="0">
                <a:ln w="0"/>
                <a:solidFill>
                  <a:schemeClr val="tx1"/>
                </a:solidFill>
                <a:latin typeface="Montserrat Medium" panose="00000600000000000000" pitchFamily="2" charset="-52"/>
                <a:sym typeface="Wingdings" panose="05000000000000000000" pitchFamily="2" charset="2"/>
              </a:rPr>
              <a:t>  </a:t>
            </a:r>
            <a:r>
              <a:rPr lang="ru-RU" sz="1000" dirty="0">
                <a:ln w="0"/>
                <a:solidFill>
                  <a:schemeClr val="tx1"/>
                </a:solidFill>
                <a:latin typeface="Montserrat Medium" panose="00000600000000000000" pitchFamily="2" charset="-52"/>
              </a:rPr>
              <a:t>Скачать мобильное приложение «Мой налог»</a:t>
            </a:r>
          </a:p>
          <a:p>
            <a:r>
              <a:rPr lang="ru-RU" sz="1000" b="1" dirty="0">
                <a:ln w="0"/>
                <a:solidFill>
                  <a:schemeClr val="tx1"/>
                </a:solidFill>
                <a:latin typeface="Montserrat Medium" panose="00000600000000000000" pitchFamily="2" charset="-52"/>
                <a:sym typeface="Wingdings" panose="05000000000000000000" pitchFamily="2" charset="2"/>
              </a:rPr>
              <a:t>  </a:t>
            </a:r>
            <a:r>
              <a:rPr lang="ru-RU" sz="1000" dirty="0">
                <a:ln w="0"/>
                <a:solidFill>
                  <a:schemeClr val="tx1"/>
                </a:solidFill>
                <a:latin typeface="Montserrat Medium" panose="00000600000000000000" pitchFamily="2" charset="-52"/>
              </a:rPr>
              <a:t>Пройти регистрацию ( 5 минут)</a:t>
            </a:r>
          </a:p>
          <a:p>
            <a:r>
              <a:rPr lang="ru-RU" sz="1000" b="1" dirty="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Wingdings" panose="05000000000000000000" pitchFamily="2" charset="2"/>
              </a:rPr>
              <a:t>  </a:t>
            </a:r>
            <a:r>
              <a:rPr lang="ru-RU" sz="1000" dirty="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Есть </a:t>
            </a:r>
            <a:r>
              <a:rPr lang="ru-RU" sz="10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возможность совмещать деятельность в качестве самозанятого с основной работой </a:t>
            </a:r>
          </a:p>
          <a:p>
            <a:endParaRPr lang="ru-RU" sz="1000" dirty="0">
              <a:ln w="0"/>
              <a:solidFill>
                <a:schemeClr val="tx1"/>
              </a:solidFill>
              <a:latin typeface="Montserrat Medium" panose="00000600000000000000" pitchFamily="2" charset="-52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40626485-BCE5-EE41-E6BF-1918F6ED07A4}"/>
              </a:ext>
            </a:extLst>
          </p:cNvPr>
          <p:cNvSpPr/>
          <p:nvPr/>
        </p:nvSpPr>
        <p:spPr>
          <a:xfrm>
            <a:off x="4318465" y="2063829"/>
            <a:ext cx="4359477" cy="15248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rtl="0">
              <a:spcAft>
                <a:spcPts val="0"/>
              </a:spcAft>
              <a:buNone/>
            </a:pPr>
            <a:r>
              <a:rPr lang="ru-RU" sz="1000" b="1" dirty="0">
                <a:solidFill>
                  <a:schemeClr val="dk1"/>
                </a:solidFill>
                <a:latin typeface="Montserrat Medium" panose="00000600000000000000" pitchFamily="2" charset="-52"/>
                <a:ea typeface="Montserrat"/>
                <a:cs typeface="Montserrat"/>
                <a:sym typeface="Wingdings" panose="05000000000000000000" pitchFamily="2" charset="2"/>
              </a:rPr>
              <a:t></a:t>
            </a:r>
            <a:r>
              <a:rPr lang="ru-RU" sz="1000" b="1" dirty="0">
                <a:solidFill>
                  <a:schemeClr val="dk1"/>
                </a:solidFill>
                <a:latin typeface="Montserrat Medium" panose="00000600000000000000" pitchFamily="2" charset="-52"/>
                <a:ea typeface="Montserrat"/>
                <a:cs typeface="Montserrat"/>
                <a:sym typeface="Montserrat"/>
              </a:rPr>
              <a:t> 4%,</a:t>
            </a:r>
            <a:r>
              <a:rPr lang="ru-RU" sz="1000" dirty="0">
                <a:solidFill>
                  <a:schemeClr val="dk1"/>
                </a:solidFill>
                <a:latin typeface="Montserrat Medium" panose="00000600000000000000" pitchFamily="2" charset="-52"/>
                <a:ea typeface="Montserrat Medium"/>
                <a:cs typeface="Montserrat Medium"/>
                <a:sym typeface="Montserrat Medium"/>
              </a:rPr>
              <a:t> если работаете с физическими лицами</a:t>
            </a:r>
          </a:p>
          <a:p>
            <a:pPr marL="0" lvl="0" indent="0" rtl="0">
              <a:spcAft>
                <a:spcPts val="0"/>
              </a:spcAft>
              <a:buNone/>
            </a:pPr>
            <a:r>
              <a:rPr lang="ru-RU" sz="1000" b="1" dirty="0">
                <a:solidFill>
                  <a:schemeClr val="dk1"/>
                </a:solidFill>
                <a:latin typeface="Montserrat Medium" panose="00000600000000000000" pitchFamily="2" charset="-52"/>
                <a:ea typeface="Montserrat"/>
                <a:cs typeface="Montserrat"/>
                <a:sym typeface="Wingdings" panose="05000000000000000000" pitchFamily="2" charset="2"/>
              </a:rPr>
              <a:t> </a:t>
            </a:r>
            <a:r>
              <a:rPr lang="ru-RU" sz="1000" b="1" dirty="0">
                <a:solidFill>
                  <a:schemeClr val="dk1"/>
                </a:solidFill>
                <a:latin typeface="Montserrat Medium" panose="00000600000000000000" pitchFamily="2" charset="-52"/>
                <a:ea typeface="Montserrat"/>
                <a:cs typeface="Montserrat"/>
                <a:sym typeface="Montserrat"/>
              </a:rPr>
              <a:t>6% ставка,</a:t>
            </a:r>
            <a:r>
              <a:rPr lang="ru-RU" sz="1000" dirty="0">
                <a:solidFill>
                  <a:schemeClr val="dk1"/>
                </a:solidFill>
                <a:latin typeface="Montserrat Medium" panose="00000600000000000000" pitchFamily="2" charset="-52"/>
                <a:ea typeface="Montserrat Medium"/>
                <a:cs typeface="Montserrat Medium"/>
                <a:sym typeface="Montserrat Medium"/>
              </a:rPr>
              <a:t> если Ваши клиенты юридические лица или ИП</a:t>
            </a:r>
          </a:p>
          <a:p>
            <a:pPr lvl="0" rtl="0">
              <a:spcAft>
                <a:spcPts val="0"/>
              </a:spcAft>
            </a:pPr>
            <a:r>
              <a:rPr lang="ru-RU" sz="1000" b="1" dirty="0">
                <a:solidFill>
                  <a:schemeClr val="dk1"/>
                </a:solidFill>
                <a:latin typeface="Montserrat Medium" panose="00000600000000000000" pitchFamily="2" charset="-52"/>
                <a:ea typeface="Montserrat Medium"/>
                <a:cs typeface="Montserrat Medium"/>
                <a:sym typeface="Wingdings" panose="05000000000000000000" pitchFamily="2" charset="2"/>
              </a:rPr>
              <a:t>  </a:t>
            </a:r>
            <a:r>
              <a:rPr lang="ru-RU" sz="1000" dirty="0">
                <a:solidFill>
                  <a:schemeClr val="dk1"/>
                </a:solidFill>
                <a:latin typeface="Montserrat Medium" panose="00000600000000000000" pitchFamily="2" charset="-52"/>
                <a:ea typeface="Montserrat Medium"/>
                <a:cs typeface="Montserrat Medium"/>
                <a:sym typeface="Montserrat Medium"/>
              </a:rPr>
              <a:t>Нет налоговой декларации</a:t>
            </a:r>
          </a:p>
          <a:p>
            <a:pPr lvl="0" rtl="0">
              <a:spcAft>
                <a:spcPts val="0"/>
              </a:spcAft>
            </a:pPr>
            <a:r>
              <a:rPr lang="ru-RU" sz="1000" b="1" dirty="0">
                <a:solidFill>
                  <a:schemeClr val="dk1"/>
                </a:solidFill>
                <a:latin typeface="Montserrat Medium" panose="00000600000000000000" pitchFamily="2" charset="-52"/>
                <a:ea typeface="Montserrat Medium"/>
                <a:cs typeface="Montserrat Medium"/>
                <a:sym typeface="Wingdings" panose="05000000000000000000" pitchFamily="2" charset="2"/>
              </a:rPr>
              <a:t>  </a:t>
            </a:r>
            <a:r>
              <a:rPr lang="ru-RU" sz="1000" dirty="0">
                <a:solidFill>
                  <a:schemeClr val="dk1"/>
                </a:solidFill>
                <a:latin typeface="Montserrat Medium" panose="00000600000000000000" pitchFamily="2" charset="-52"/>
                <a:ea typeface="Montserrat Medium"/>
                <a:cs typeface="Montserrat Medium"/>
                <a:sym typeface="Montserrat Medium"/>
              </a:rPr>
              <a:t>Отсутствует обязанность по уплате взносов на пенсионное страхование</a:t>
            </a:r>
          </a:p>
          <a:p>
            <a:r>
              <a:rPr lang="ru-RU" sz="10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Wingdings" panose="05000000000000000000" pitchFamily="2" charset="2"/>
              </a:rPr>
              <a:t>  </a:t>
            </a:r>
            <a:r>
              <a:rPr lang="ru-RU" sz="10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Облагается налогом только тот доход, который Вы отражаете в мобильном приложении «Мой налог».</a:t>
            </a:r>
            <a:r>
              <a:rPr lang="ru-RU" sz="1000" dirty="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Если Вы решили сделать перерыв, то налог начисляться не будет.</a:t>
            </a:r>
          </a:p>
          <a:p>
            <a:pPr marL="171450" lvl="0" indent="-171450" algn="just" rtl="0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1000" dirty="0">
              <a:solidFill>
                <a:schemeClr val="dk1"/>
              </a:solidFill>
              <a:latin typeface="Montserrat Medium" panose="00000600000000000000" pitchFamily="2" charset="-52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05910121-C171-CBA8-2D91-9F1658992CCF}"/>
              </a:ext>
            </a:extLst>
          </p:cNvPr>
          <p:cNvSpPr/>
          <p:nvPr/>
        </p:nvSpPr>
        <p:spPr>
          <a:xfrm>
            <a:off x="8677942" y="2011160"/>
            <a:ext cx="3307209" cy="824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kern="0" dirty="0">
                <a:solidFill>
                  <a:schemeClr val="tx1"/>
                </a:solidFill>
                <a:latin typeface="Montserrat Medium" panose="00000600000000000000" pitchFamily="2" charset="-52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r>
              <a:rPr lang="ru-RU" sz="1000" kern="0" dirty="0">
                <a:solidFill>
                  <a:schemeClr val="tx1"/>
                </a:solidFill>
                <a:latin typeface="Montserrat Medium" panose="00000600000000000000" pitchFamily="2" charset="-52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ru-RU" sz="1000" kern="0" dirty="0">
                <a:solidFill>
                  <a:schemeClr val="tx1"/>
                </a:solidFill>
                <a:latin typeface="Montserrat Medium" panose="000006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от </a:t>
            </a:r>
            <a:r>
              <a:rPr lang="ru-RU" sz="1000" b="1" kern="0" dirty="0">
                <a:solidFill>
                  <a:schemeClr val="tx1"/>
                </a:solidFill>
                <a:latin typeface="Montserrat Medium" panose="000006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1%</a:t>
            </a:r>
            <a:r>
              <a:rPr lang="ru-RU" sz="1000" kern="0" dirty="0">
                <a:solidFill>
                  <a:schemeClr val="tx1"/>
                </a:solidFill>
                <a:latin typeface="Montserrat Medium" panose="000006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 годовых </a:t>
            </a:r>
            <a:r>
              <a:rPr lang="ru-RU" sz="1000" dirty="0">
                <a:ln w="0"/>
                <a:solidFill>
                  <a:schemeClr val="tx1"/>
                </a:solidFill>
                <a:latin typeface="Montserrat Medium" panose="00000600000000000000" pitchFamily="2" charset="-52"/>
              </a:rPr>
              <a:t>до </a:t>
            </a:r>
            <a:r>
              <a:rPr lang="ru-RU" sz="1000" b="1" dirty="0">
                <a:ln w="0"/>
                <a:solidFill>
                  <a:schemeClr val="tx1"/>
                </a:solidFill>
                <a:latin typeface="Montserrat Medium" panose="00000600000000000000" pitchFamily="2" charset="-52"/>
              </a:rPr>
              <a:t>1 млн рублей </a:t>
            </a:r>
            <a:r>
              <a:rPr lang="ru-RU" sz="1000" dirty="0">
                <a:ln w="0"/>
                <a:solidFill>
                  <a:schemeClr val="tx1"/>
                </a:solidFill>
                <a:latin typeface="Montserrat Medium" panose="00000600000000000000" pitchFamily="2" charset="-52"/>
              </a:rPr>
              <a:t>(для ФЛ, применяющих НПД) сроком до 3 лет в Новгородском Фонде поддержки малого предпринимательства</a:t>
            </a:r>
          </a:p>
        </p:txBody>
      </p:sp>
      <p:sp>
        <p:nvSpPr>
          <p:cNvPr id="35" name="Нижний колонтитул 34">
            <a:extLst>
              <a:ext uri="{FF2B5EF4-FFF2-40B4-BE49-F238E27FC236}">
                <a16:creationId xmlns:a16="http://schemas.microsoft.com/office/drawing/2014/main" xmlns="" id="{B6435861-65CA-95E9-CC30-1E2260D56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22568" y="6276536"/>
            <a:ext cx="8909108" cy="574021"/>
          </a:xfrm>
        </p:spPr>
        <p:txBody>
          <a:bodyPr/>
          <a:lstStyle/>
          <a:p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8 800 550 11 88                          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mb53.ru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vk.com/mybiz53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sam.mb53.ru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33FFBAE3-DB7A-6C8C-D60A-0894F6E87639}"/>
              </a:ext>
            </a:extLst>
          </p:cNvPr>
          <p:cNvSpPr/>
          <p:nvPr/>
        </p:nvSpPr>
        <p:spPr>
          <a:xfrm>
            <a:off x="3974082" y="7443"/>
            <a:ext cx="3703436" cy="703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Medium" panose="00000600000000000000" pitchFamily="2" charset="-52"/>
              </a:rPr>
              <a:t>Самозанятые</a:t>
            </a: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7F9A57FC-CAC6-ADAE-3193-6671A7473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65644"/>
            <a:ext cx="2562131" cy="2845965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xmlns="" id="{8D7ED751-3971-16D6-3C72-8E0DD597BB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401" y="140605"/>
            <a:ext cx="2952563" cy="76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6157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248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Montserrat Medium</vt:lpstr>
      <vt:lpstr>Montserrat SemiBold</vt:lpstr>
      <vt:lpstr>Times New Roman</vt:lpstr>
      <vt:lpstr>Wingdings</vt:lpstr>
      <vt:lpstr>Тема Office</vt:lpstr>
      <vt:lpstr>Что дает самозанятость?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дает самозанятость?</dc:title>
  <dc:creator>Белобородова Ирина</dc:creator>
  <cp:lastModifiedBy>Климова Елена Владимировна</cp:lastModifiedBy>
  <cp:revision>5</cp:revision>
  <cp:lastPrinted>2023-08-01T11:55:35Z</cp:lastPrinted>
  <dcterms:created xsi:type="dcterms:W3CDTF">2023-05-17T13:19:17Z</dcterms:created>
  <dcterms:modified xsi:type="dcterms:W3CDTF">2023-08-01T11:55:42Z</dcterms:modified>
</cp:coreProperties>
</file>