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340" r:id="rId3"/>
    <p:sldId id="325" r:id="rId4"/>
    <p:sldId id="356" r:id="rId5"/>
    <p:sldId id="357" r:id="rId6"/>
    <p:sldId id="308" r:id="rId7"/>
    <p:sldId id="350" r:id="rId8"/>
    <p:sldId id="351" r:id="rId9"/>
    <p:sldId id="264" r:id="rId10"/>
    <p:sldId id="347" r:id="rId11"/>
    <p:sldId id="349" r:id="rId12"/>
    <p:sldId id="354" r:id="rId13"/>
    <p:sldId id="266" r:id="rId14"/>
    <p:sldId id="326" r:id="rId15"/>
    <p:sldId id="355" r:id="rId16"/>
    <p:sldId id="358" r:id="rId17"/>
    <p:sldId id="269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968"/>
    <a:srgbClr val="045049"/>
    <a:srgbClr val="03604E"/>
    <a:srgbClr val="058161"/>
    <a:srgbClr val="17375E"/>
    <a:srgbClr val="845A40"/>
    <a:srgbClr val="0A4C00"/>
    <a:srgbClr val="EFF5F5"/>
    <a:srgbClr val="256475"/>
    <a:srgbClr val="EAF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4046" autoAdjust="0"/>
  </p:normalViewPr>
  <p:slideViewPr>
    <p:cSldViewPr>
      <p:cViewPr>
        <p:scale>
          <a:sx n="100" d="100"/>
          <a:sy n="100" d="100"/>
        </p:scale>
        <p:origin x="1842" y="276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0" d="100"/>
          <a:sy n="50" d="100"/>
        </p:scale>
        <p:origin x="288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6B5DF-AE0C-4B52-9C99-290BAA3F145E}" type="datetimeFigureOut">
              <a:rPr lang="ru-RU" smtClean="0"/>
              <a:pPr/>
              <a:t>25.05.2022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122A3-FACB-4DF5-9AF7-29E8DF6CA5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8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E5717-E239-4EDF-BE37-C301A4299618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53844-85B3-4874-807A-7398CC138C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8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53844-85B3-4874-807A-7398CC138CFA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30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body"/>
          </p:nvPr>
        </p:nvSpPr>
        <p:spPr>
          <a:xfrm>
            <a:off x="686172" y="4343504"/>
            <a:ext cx="5484527" cy="4112814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3885229" y="8685268"/>
            <a:ext cx="2969795" cy="4548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717C940-F4D5-494B-8F31-B58CBD25220E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18</a:t>
            </a:fld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6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/</a:t>
            </a:r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b="0" kern="1200" baseline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6193678"/>
            <a:ext cx="9172373" cy="76371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ustomShape 2"/>
          <p:cNvSpPr/>
          <p:nvPr userDrawn="1"/>
        </p:nvSpPr>
        <p:spPr>
          <a:xfrm>
            <a:off x="307838" y="6460086"/>
            <a:ext cx="3501047" cy="1919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044"/>
            <a:r>
              <a:rPr lang="ru-RU" sz="1200" b="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НОВГОРОДСКИЙ МУНИЦИПАЛЬНЫЙ РАЙОН</a:t>
            </a:r>
            <a:endParaRPr lang="ru-RU" sz="16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49" y="6266957"/>
            <a:ext cx="460375" cy="5446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243408"/>
            <a:ext cx="12087952" cy="73051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CustomShape 1"/>
          <p:cNvSpPr/>
          <p:nvPr/>
        </p:nvSpPr>
        <p:spPr>
          <a:xfrm>
            <a:off x="1404577" y="6165304"/>
            <a:ext cx="3885537" cy="274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044"/>
            <a:r>
              <a:rPr lang="ru-RU" sz="14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  <a:r>
              <a:rPr lang="en-US" sz="14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</a:t>
            </a:r>
            <a:endParaRPr lang="ru-RU" sz="12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828600" y="3429000"/>
            <a:ext cx="6480720" cy="1192795"/>
          </a:xfrm>
          <a:prstGeom prst="roundRect">
            <a:avLst/>
          </a:prstGeom>
          <a:solidFill>
            <a:srgbClr val="EF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CustomShape 2"/>
          <p:cNvSpPr/>
          <p:nvPr/>
        </p:nvSpPr>
        <p:spPr>
          <a:xfrm>
            <a:off x="1166706" y="3717032"/>
            <a:ext cx="5637542" cy="4392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ru-RU" sz="2000" spc="-1" dirty="0">
                <a:solidFill>
                  <a:schemeClr val="tx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ea typeface="Open Sans" panose="020B0606030504020204" pitchFamily="34" charset="0"/>
                <a:cs typeface="Open Sans" panose="020B0606030504020204" pitchFamily="34" charset="0"/>
              </a:rPr>
              <a:t>Инвестиционный паспорт</a:t>
            </a:r>
          </a:p>
          <a:p>
            <a:r>
              <a:rPr lang="ru-RU" sz="2000" spc="-1" dirty="0">
                <a:solidFill>
                  <a:schemeClr val="tx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ea typeface="Open Sans" panose="020B0606030504020204" pitchFamily="34" charset="0"/>
                <a:cs typeface="Open Sans" panose="020B0606030504020204" pitchFamily="34" charset="0"/>
              </a:rPr>
              <a:t>Новгородского муниципального района</a:t>
            </a: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1374"/>
            <a:ext cx="824154" cy="94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942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I.Grafkina\Downloads\ibpwDDhTewY.jpg">
            <a:extLst>
              <a:ext uri="{FF2B5EF4-FFF2-40B4-BE49-F238E27FC236}">
                <a16:creationId xmlns:a16="http://schemas.microsoft.com/office/drawing/2014/main" xmlns="" id="{FDCE5B48-3016-43CD-AD82-668EB3D3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21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876557" y="17857"/>
            <a:ext cx="4012034" cy="6210655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2280" y="913216"/>
            <a:ext cx="4608512" cy="3240360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1521" y="1844824"/>
            <a:ext cx="3808321" cy="177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702366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Новгородского района расположено более 300 памятников истории и культуры:                                                                       </a:t>
            </a:r>
          </a:p>
          <a:p>
            <a:pPr lvl="0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объекты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ЮНЕСКО – 4;</a:t>
            </a:r>
          </a:p>
          <a:p>
            <a:pPr lvl="0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объекты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значения — 44;</a:t>
            </a:r>
          </a:p>
          <a:p>
            <a:pPr lvl="0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объекты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значения — 184;</a:t>
            </a:r>
          </a:p>
          <a:p>
            <a:pPr lvl="0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выявленные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—  69.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357967"/>
            <a:ext cx="4572000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5536" y="332616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Историко-культурные ресурсы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1273" y="1286617"/>
            <a:ext cx="36776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182" lvl="1" defTabSz="702366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объекты: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государственный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заказник - «Восточно-Ильменский», биологический «Новгородский». </a:t>
            </a:r>
          </a:p>
          <a:p>
            <a:pPr marL="636932" lvl="1" indent="-285750" defTabSz="702366"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1182" lvl="1" defTabSz="702366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природы: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Борковские дубравы»;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Бронницкая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гора»;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Бронницкие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дубравы»;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Волынские дубравы»;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Мшагские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дубравы»;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Нильские дубравы»;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Пролетарские дубравы»;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Савинские дубравы»;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Сиверсов канал»;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камень»(валун на восточном берегу озера Ильмень).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1521" y="1176752"/>
            <a:ext cx="4015108" cy="809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702366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</a:t>
            </a:r>
          </a:p>
          <a:p>
            <a:pPr lvl="0" defTabSz="702366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историко-культурный потенциал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1520" y="4572565"/>
            <a:ext cx="4532723" cy="123217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4736331"/>
            <a:ext cx="3808321" cy="904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702366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фото: Фестиваль забытый подвиг – Вторая Ударная армия</a:t>
            </a:r>
          </a:p>
        </p:txBody>
      </p:sp>
      <p:pic>
        <p:nvPicPr>
          <p:cNvPr id="16" name="Picture 2" descr="C:\Users\kula1\Downloads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-22183" y="357967"/>
            <a:ext cx="4594183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5536" y="332616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инфраструктура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35596" y="980728"/>
            <a:ext cx="7867031" cy="3069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учреждения, в том числе: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- 21 образовательная организация;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ОГАПОУ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«Дорожно-транспортный техникум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детский загородный оздоровительный лагерь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«Волынь»;                         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МАУ ДО «Центр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внешкольной работы»;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МАУ «Дом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молодежи, центр гражданско-патриотического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подготовки допризывной молодежи»;                                                    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Новгородского социально-реабилитационного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несовершеннолетних «Подросток» -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приют «Радуга» в д. Болотная;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оздоровительно-образовательный центр «Былина»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24622" y="3762809"/>
            <a:ext cx="8083054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defTabSz="288000"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культуры, в том числе: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МАУК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«Межпоселенческая центральная библиотека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27 филиалов; </a:t>
            </a:r>
          </a:p>
          <a:p>
            <a:pPr marL="285750" indent="-285750" defTabSz="28800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— досуговых  учреждений, из них: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«Взгляд» - Этнографический музей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Наволок, Краеведческий музей «Земля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Бронницкая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мельница д. Завал, эко - музей «Фарфоровый перезвон»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детские школы искусств и 6 филиалов.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5355" y="1617494"/>
            <a:ext cx="720014" cy="7222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71" y="4049768"/>
            <a:ext cx="720014" cy="722227"/>
          </a:xfrm>
          <a:prstGeom prst="rect">
            <a:avLst/>
          </a:prstGeom>
        </p:spPr>
      </p:pic>
      <p:pic>
        <p:nvPicPr>
          <p:cNvPr id="8" name="Picture 18" descr="https://sun9-35.userapi.com/impf/GzT97JAAZd1_5-v0hG6oGdxuOmWxVmUfeGQlPw/sAn8YBxcWzs.jpg?size=1280x960&amp;quality=95&amp;sign=a805f63b058b08e25666e08540930d6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16" y="3731813"/>
            <a:ext cx="3051906" cy="214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sun9-23.userapi.com/impg/GdZIlX0Wi1A7ja2hHaOqssYKpvPPpv_8E7VI9w/TyG0Bfc-fZo.jpg?size=1200x800&amp;quality=95&amp;sign=2480e3d54a37ea62381c50032119844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8501" r="8847" b="9750"/>
          <a:stretch>
            <a:fillRect/>
          </a:stretch>
        </p:blipFill>
        <p:spPr bwMode="auto">
          <a:xfrm>
            <a:off x="5999716" y="1196752"/>
            <a:ext cx="3051906" cy="199576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kula1\Downloads\гер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35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0" y="357967"/>
            <a:ext cx="4572000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5536" y="332616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инфраструктура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89667" y="962480"/>
            <a:ext cx="7378333" cy="1772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учреждения, в том числе: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«Физкультурно-спортивный центр по работе с детьми и взрослым населением Новгородского муниципального района»;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- 128 плоскостных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сооружений;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- 26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залов;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- 63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прочих спортивных сооружений для занятий физкультурой и спортом.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94156" y="2625567"/>
            <a:ext cx="7373845" cy="2687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defTabSz="288000">
              <a:lnSpc>
                <a:spcPct val="150000"/>
              </a:lnSpc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здравоохранения, в том числе: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ГОБУЗ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«Новгородская центральная районная больница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ФАПов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мобильных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ФАПа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14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амбулаторий,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ОАУЗ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санаторий «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Тесово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2» п. Тесовский;                                                                                         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ОАУЗ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«Санаторий семейный» д.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Сосновка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28800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28800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здравоохранения, в том числе: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0155" y="2939385"/>
            <a:ext cx="720014" cy="7222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436" y="1360973"/>
            <a:ext cx="720014" cy="722227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69410"/>
            <a:ext cx="4181361" cy="211099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3" descr="https://sun9-32.userapi.com/impg/Lq2ARJYxR0qg0JhRaHqHoNz6ikBbjkC_ptdYeQ/c-VlxLqBOJM.jpg?size=2560x1706&amp;quality=96&amp;sign=9aaaf8eca9902a5e0e69a05b8a7f128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7" y="3969410"/>
            <a:ext cx="3761731" cy="215919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kula1\Downloads\гер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4582144" cy="5456094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357967"/>
            <a:ext cx="4283968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332616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площадки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484784"/>
            <a:ext cx="3906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1182" lvl="1" defTabSz="702366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Новгородском муниципальном районе расположено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инвестиционных площадок: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9912" y="3717032"/>
            <a:ext cx="5184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для размещения промышленного производства;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для размещения сельскохозяйственного производства;</a:t>
            </a:r>
          </a:p>
          <a:p>
            <a:pPr marL="351182" lvl="1" defTabSz="702366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 под любые производственные или социальные объекты.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Z:\Эконом\Смирнова\ИНВЕСТ -  ПЛОЩАДКИ\Новое Сергово\Новое Сергово_общий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81986"/>
            <a:ext cx="3456384" cy="17337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863797" cy="30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kula1\Downloads\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2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0" y="357966"/>
            <a:ext cx="4788024" cy="6614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332616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площадки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(отдельное предложение) – «Керамзит»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3429000"/>
            <a:ext cx="3600400" cy="396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Электросеть — подключение возможно осуществить от  ПС 110/10кВ «Керамзит».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71600" y="4077072"/>
            <a:ext cx="3814714" cy="188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— подключение от внутриплощадочных сетей ЗАО «Керамзит», либо подключение от водопроводной линии диаметром 150мм, проложенной вдоль Псковского шоссе в районе ул. Заводской</a:t>
            </a: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5381035"/>
            <a:ext cx="3478689" cy="396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Автомагистраль — 0,05 км, ж/д тупик —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71600" y="1477268"/>
            <a:ext cx="3600400" cy="943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Земли, государственная собственность на которые не разграничена.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разрешенного использования — для размещения обрабатывающего производства.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71600" y="2639192"/>
            <a:ext cx="3814714" cy="78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 — подключение от подземного газопровода диаметром 219 мм среднего давления на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керамзито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-бетонный завод.</a:t>
            </a: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45119" y="4581128"/>
            <a:ext cx="3275353" cy="396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Канализация — подключение во внутриплощадочные сети ЗАО «Керамзит», либо подключение в канализационную линию диаметром 200 мм, проложенную к КНС 261 ремонтного завода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1497" y="1946194"/>
            <a:ext cx="330521" cy="3315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4581" y="2702559"/>
            <a:ext cx="330521" cy="33153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4582" y="3469579"/>
            <a:ext cx="330521" cy="3315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14598" y="5017451"/>
            <a:ext cx="300681" cy="3315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4415359"/>
            <a:ext cx="330521" cy="3315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4582" y="5381035"/>
            <a:ext cx="330521" cy="3315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7558"/>
            <a:ext cx="4375110" cy="263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kula1\Downloads\герб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0" y="357966"/>
            <a:ext cx="4788024" cy="6614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332616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площадки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(отдельное предложение)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3320995"/>
            <a:ext cx="3600400" cy="396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Электросеть — ПС 35/10 кВ Пролетарий.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71599" y="3681035"/>
            <a:ext cx="3800995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— имеется возможность подключения к сетям инженерно-технического обеспечения (при реализации за счет Абонента всех мероприятий, направленных на технологическое присоединение объекта к централизованной системе холодного водоснабжения), обслуживаемого МУП «Коммунальное хозяйство Новгородского района» при условии согласования объемов.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77932" y="5805264"/>
            <a:ext cx="380838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Автомагистраль — 0,2 км, ж/д тупик —30 км.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71600" y="1477268"/>
            <a:ext cx="3600400" cy="943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находится в частной собственности  ООО «ИИС-Менеджмент».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разрешенного использования — для размещения предприятий обрабатывающего производства.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81351" y="2636933"/>
            <a:ext cx="3600400" cy="396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 — от подземного газопровода диаметром 219 мм среднего давления в границах земельного участка.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35414" y="4143381"/>
            <a:ext cx="3565742" cy="187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Канализация — имеется возможность подключения к сетям инженерно-технического обеспечения (при реализации за счет абонента всех мероприятий, направленных на технологическое присоединение объекта к централизованной системе холодного водоснабжения) обслуживаемого филиалом НАО «ТЭК» «ТЭК Новгородский».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1052736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Пролетарский фарфор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982" y="1740799"/>
            <a:ext cx="330521" cy="33153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2665415"/>
            <a:ext cx="330521" cy="3315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4582" y="3284984"/>
            <a:ext cx="330521" cy="3315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4440" y="4777506"/>
            <a:ext cx="330521" cy="3315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223" y="4321606"/>
            <a:ext cx="330521" cy="33153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982" y="5760234"/>
            <a:ext cx="330521" cy="331537"/>
          </a:xfrm>
          <a:prstGeom prst="rect">
            <a:avLst/>
          </a:prstGeom>
        </p:spPr>
      </p:pic>
      <p:pic>
        <p:nvPicPr>
          <p:cNvPr id="24" name="Рисунок 23" descr="Z:\Эконом\Скрябина\инвест. паспорт, площадки, проекты\инвест. площадки\ПРОЛЕТАРСКИЙ ФАРФОР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39" y="1019385"/>
            <a:ext cx="4244917" cy="286341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0" name="Picture 2" descr="C:\Users\kula1\Downloads\герб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0" y="357966"/>
            <a:ext cx="4788024" cy="6614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332616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</a:rPr>
              <a:t>Инвестиционные </a:t>
            </a:r>
            <a:r>
              <a:rPr lang="ru-RU" sz="2400" dirty="0" smtClean="0">
                <a:solidFill>
                  <a:schemeClr val="bg1"/>
                </a:solidFill>
              </a:rPr>
              <a:t>проекты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7"/>
          <p:cNvSpPr>
            <a:spLocks noChangeArrowheads="1"/>
          </p:cNvSpPr>
          <p:nvPr/>
        </p:nvSpPr>
        <p:spPr bwMode="auto">
          <a:xfrm>
            <a:off x="522289" y="1100931"/>
            <a:ext cx="8298184" cy="46166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Rasa Medium"/>
              </a:rPr>
              <a:t>Особая экономическая зона</a:t>
            </a:r>
          </a:p>
        </p:txBody>
      </p:sp>
      <p:cxnSp>
        <p:nvCxnSpPr>
          <p:cNvPr id="32" name="Соединительная линия уступом 31"/>
          <p:cNvCxnSpPr/>
          <p:nvPr/>
        </p:nvCxnSpPr>
        <p:spPr>
          <a:xfrm>
            <a:off x="544196" y="1803400"/>
            <a:ext cx="2640013" cy="384175"/>
          </a:xfrm>
          <a:prstGeom prst="bentConnector3">
            <a:avLst>
              <a:gd name="adj1" fmla="val 8828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287081" y="2179637"/>
            <a:ext cx="2768600" cy="33305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/>
            </a:extLst>
          </p:cNvPr>
          <p:cNvSpPr txBox="1"/>
          <p:nvPr/>
        </p:nvSpPr>
        <p:spPr>
          <a:xfrm>
            <a:off x="3287081" y="3241675"/>
            <a:ext cx="2768600" cy="1323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0773" algn="ctr" defTabSz="78183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РЕЗИДЕНТЫ </a:t>
            </a:r>
          </a:p>
          <a:p>
            <a:pPr marL="10773" algn="ctr" defTabSz="78183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ОСОБОЙ ЭКОНОМИЧЕСКОЙ ЗОНЫ</a:t>
            </a: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395536" y="1890723"/>
            <a:ext cx="2382838" cy="10763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Механикз</a:t>
            </a: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–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706 млн рублей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59 рабочих мест </a:t>
            </a:r>
          </a:p>
        </p:txBody>
      </p:sp>
      <p:cxnSp>
        <p:nvCxnSpPr>
          <p:cNvPr id="36" name="Соединительная линия уступом 35"/>
          <p:cNvCxnSpPr/>
          <p:nvPr/>
        </p:nvCxnSpPr>
        <p:spPr>
          <a:xfrm>
            <a:off x="544197" y="3333055"/>
            <a:ext cx="2640012" cy="384175"/>
          </a:xfrm>
          <a:prstGeom prst="bentConnector3">
            <a:avLst>
              <a:gd name="adj1" fmla="val 8828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7" name="Соединительная линия уступом 36"/>
          <p:cNvCxnSpPr/>
          <p:nvPr/>
        </p:nvCxnSpPr>
        <p:spPr>
          <a:xfrm>
            <a:off x="573724" y="4656137"/>
            <a:ext cx="2640012" cy="384175"/>
          </a:xfrm>
          <a:prstGeom prst="bentConnector3">
            <a:avLst>
              <a:gd name="adj1" fmla="val 8828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8" name="TextBox 14"/>
          <p:cNvSpPr txBox="1">
            <a:spLocks noChangeArrowheads="1"/>
          </p:cNvSpPr>
          <p:nvPr/>
        </p:nvSpPr>
        <p:spPr bwMode="auto">
          <a:xfrm>
            <a:off x="395537" y="3394491"/>
            <a:ext cx="2382837" cy="1077913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«Завод ТЕХНО» 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–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млрд рублей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185 рабочих мест </a:t>
            </a:r>
          </a:p>
        </p:txBody>
      </p:sp>
      <p:sp>
        <p:nvSpPr>
          <p:cNvPr id="39" name="TextBox 23"/>
          <p:cNvSpPr txBox="1">
            <a:spLocks noChangeArrowheads="1"/>
          </p:cNvSpPr>
          <p:nvPr/>
        </p:nvSpPr>
        <p:spPr bwMode="auto">
          <a:xfrm>
            <a:off x="427193" y="4758364"/>
            <a:ext cx="2406650" cy="13239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«ТК Кормовые решения» 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–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300 млн рублей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рабочих мест </a:t>
            </a:r>
          </a:p>
        </p:txBody>
      </p:sp>
      <p:cxnSp>
        <p:nvCxnSpPr>
          <p:cNvPr id="40" name="Соединительная линия уступом 39"/>
          <p:cNvCxnSpPr/>
          <p:nvPr/>
        </p:nvCxnSpPr>
        <p:spPr>
          <a:xfrm rot="10800000" flipV="1">
            <a:off x="6127576" y="1836738"/>
            <a:ext cx="2546350" cy="384175"/>
          </a:xfrm>
          <a:prstGeom prst="bentConnector3">
            <a:avLst>
              <a:gd name="adj1" fmla="val 8592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1" name="Соединительная линия уступом 40"/>
          <p:cNvCxnSpPr/>
          <p:nvPr/>
        </p:nvCxnSpPr>
        <p:spPr>
          <a:xfrm rot="10800000" flipV="1">
            <a:off x="6156176" y="3333054"/>
            <a:ext cx="2546350" cy="384175"/>
          </a:xfrm>
          <a:prstGeom prst="bentConnector3">
            <a:avLst>
              <a:gd name="adj1" fmla="val 8592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2" name="Соединительная линия уступом 41"/>
          <p:cNvCxnSpPr/>
          <p:nvPr/>
        </p:nvCxnSpPr>
        <p:spPr>
          <a:xfrm rot="10800000" flipV="1">
            <a:off x="6114216" y="4749081"/>
            <a:ext cx="2546350" cy="384175"/>
          </a:xfrm>
          <a:prstGeom prst="bentConnector3">
            <a:avLst>
              <a:gd name="adj1" fmla="val 8592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6545263" y="1901825"/>
            <a:ext cx="2487612" cy="10763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Бердекс</a:t>
            </a: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–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млн рублей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80 рабочих мест </a:t>
            </a:r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6629714" y="3393631"/>
            <a:ext cx="2381250" cy="10763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«Гут Трейлер» 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–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138 млн рублей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155 рабочих мест </a:t>
            </a:r>
          </a:p>
        </p:txBody>
      </p:sp>
      <p:sp>
        <p:nvSpPr>
          <p:cNvPr id="45" name="TextBox 16"/>
          <p:cNvSpPr txBox="1">
            <a:spLocks noChangeArrowheads="1"/>
          </p:cNvSpPr>
          <p:nvPr/>
        </p:nvSpPr>
        <p:spPr bwMode="auto">
          <a:xfrm>
            <a:off x="6668148" y="4870843"/>
            <a:ext cx="2381250" cy="10763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ЗАО НТЦ «Модуль» 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 –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млрд рублей</a:t>
            </a:r>
          </a:p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 рабочих мест </a:t>
            </a:r>
          </a:p>
        </p:txBody>
      </p:sp>
      <p:pic>
        <p:nvPicPr>
          <p:cNvPr id="19" name="Picture 2" descr="C:\Users\kula1\Downloads\гер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9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-1" y="357967"/>
            <a:ext cx="5880323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5" y="332616"/>
            <a:ext cx="5904657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поддержки инвесторов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19" y="3006209"/>
            <a:ext cx="1140229" cy="1224136"/>
          </a:xfrm>
          <a:prstGeom prst="rect">
            <a:avLst/>
          </a:prstGeom>
        </p:spPr>
      </p:pic>
      <p:sp>
        <p:nvSpPr>
          <p:cNvPr id="19" name="CustomShape 2"/>
          <p:cNvSpPr/>
          <p:nvPr/>
        </p:nvSpPr>
        <p:spPr>
          <a:xfrm>
            <a:off x="6300192" y="3821615"/>
            <a:ext cx="1953235" cy="9940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044" algn="ctr"/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5" y="3118263"/>
            <a:ext cx="782619" cy="8765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4830"/>
            <a:ext cx="1600285" cy="72798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30" y="1143600"/>
            <a:ext cx="1023910" cy="417841"/>
          </a:xfrm>
          <a:prstGeom prst="rect">
            <a:avLst/>
          </a:prstGeom>
        </p:spPr>
      </p:pic>
      <p:sp>
        <p:nvSpPr>
          <p:cNvPr id="31" name="CustomShape 7"/>
          <p:cNvSpPr/>
          <p:nvPr/>
        </p:nvSpPr>
        <p:spPr>
          <a:xfrm>
            <a:off x="1746034" y="1105461"/>
            <a:ext cx="2897404" cy="11437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8226" defTabSz="600593">
              <a:spcAft>
                <a:spcPts val="198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«Корпорация МСП» И МСП банк: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676" indent="-171450" defTabSz="600593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льготный лизинг оборудования для МСП;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676" indent="-171450" defTabSz="600593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доступа МСП к закупкам крупнейших заказчиков;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676" indent="-171450" defTabSz="600593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гарантийная поддержка и программы кредитования субъектов МСП;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676" indent="-171450" defTabSz="600593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банкам по кредитам МСП по льготной ставке.</a:t>
            </a:r>
          </a:p>
        </p:txBody>
      </p:sp>
      <p:sp>
        <p:nvSpPr>
          <p:cNvPr id="32" name="CustomShape 7"/>
          <p:cNvSpPr/>
          <p:nvPr/>
        </p:nvSpPr>
        <p:spPr>
          <a:xfrm>
            <a:off x="1746034" y="2996952"/>
            <a:ext cx="2968842" cy="11437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8226" defTabSz="600593">
              <a:spcAft>
                <a:spcPts val="198"/>
              </a:spcAft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ustomShape 7"/>
          <p:cNvSpPr/>
          <p:nvPr/>
        </p:nvSpPr>
        <p:spPr>
          <a:xfrm>
            <a:off x="1728863" y="4797152"/>
            <a:ext cx="2888054" cy="11437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8226" defTabSz="288000">
              <a:spcAft>
                <a:spcPts val="198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ГОАУ «Агентство развития Новгородской области»:</a:t>
            </a:r>
          </a:p>
          <a:p>
            <a:pPr marL="289676" indent="-171450" defTabSz="288000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Комплексной поддержки инвесторам по принципу «одного окна» 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novgorodinvest.ru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ustomShape 7"/>
          <p:cNvSpPr/>
          <p:nvPr/>
        </p:nvSpPr>
        <p:spPr>
          <a:xfrm>
            <a:off x="1738481" y="3161432"/>
            <a:ext cx="3049394" cy="15807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8226" defTabSz="600593">
              <a:spcAft>
                <a:spcPts val="198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Новгородский фонд поддержки малого предпринимательства: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9676" indent="-171450" defTabSz="600593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кредитованию (поручительство), выдача льготных займов, услуги центра поддержки экспорта.</a:t>
            </a:r>
          </a:p>
        </p:txBody>
      </p:sp>
      <p:sp>
        <p:nvSpPr>
          <p:cNvPr id="35" name="CustomShape 7"/>
          <p:cNvSpPr/>
          <p:nvPr/>
        </p:nvSpPr>
        <p:spPr>
          <a:xfrm>
            <a:off x="5906324" y="1105461"/>
            <a:ext cx="3094831" cy="11437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8226" defTabSz="600593">
              <a:spcAft>
                <a:spcPts val="198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ГОАУ «МФЦ НР НО»:</a:t>
            </a:r>
          </a:p>
          <a:p>
            <a:pPr marL="289676" indent="-171450" defTabSz="600593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и муниципальные услуги для инвесторов;</a:t>
            </a:r>
          </a:p>
          <a:p>
            <a:pPr marL="289676" indent="-171450" defTabSz="600593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«Обеспечение экономического развития в Новгородском муниципальном районе», оказывается финансовая, имущественная, информационная и консультативная поддержка.</a:t>
            </a:r>
          </a:p>
        </p:txBody>
      </p:sp>
      <p:sp>
        <p:nvSpPr>
          <p:cNvPr id="36" name="CustomShape 7"/>
          <p:cNvSpPr/>
          <p:nvPr/>
        </p:nvSpPr>
        <p:spPr>
          <a:xfrm>
            <a:off x="5996561" y="3118263"/>
            <a:ext cx="2914356" cy="1484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8226" defTabSz="600593">
              <a:spcAft>
                <a:spcPts val="198"/>
              </a:spcAf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 «ТО «Русь Новгородская»:</a:t>
            </a:r>
          </a:p>
          <a:p>
            <a:pPr marL="289676" indent="-171450" defTabSz="600593">
              <a:spcAft>
                <a:spcPts val="198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туристической инфраструктуры в Новгородской области.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04" y="4802930"/>
            <a:ext cx="1383185" cy="830894"/>
          </a:xfrm>
          <a:prstGeom prst="rect">
            <a:avLst/>
          </a:prstGeom>
        </p:spPr>
      </p:pic>
      <p:pic>
        <p:nvPicPr>
          <p:cNvPr id="16" name="Picture 2" descr="C:\Users\kula1\Downloads\герб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2395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73330" y="692696"/>
            <a:ext cx="1844945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853829" y="4667260"/>
            <a:ext cx="4056122" cy="1329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Министерство инвестиционной </a:t>
            </a:r>
            <a:r>
              <a:rPr lang="ru-RU" sz="1400" b="1" dirty="0">
                <a:solidFill>
                  <a:schemeClr val="tx1"/>
                </a:solidFill>
              </a:rPr>
              <a:t>политики Новгородской области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тел</a:t>
            </a:r>
            <a:r>
              <a:rPr lang="ru-RU" sz="1400" dirty="0">
                <a:solidFill>
                  <a:schemeClr val="tx1"/>
                </a:solidFill>
              </a:rPr>
              <a:t>.: 8 (8162) 70-01-16 </a:t>
            </a:r>
          </a:p>
          <a:p>
            <a:r>
              <a:rPr lang="ru-RU" sz="1400" dirty="0">
                <a:solidFill>
                  <a:schemeClr val="tx1"/>
                </a:solidFill>
              </a:rPr>
              <a:t>e-</a:t>
            </a:r>
            <a:r>
              <a:rPr lang="ru-RU" sz="1400" dirty="0" err="1">
                <a:solidFill>
                  <a:schemeClr val="tx1"/>
                </a:solidFill>
              </a:rPr>
              <a:t>mail</a:t>
            </a:r>
            <a:r>
              <a:rPr lang="ru-RU" sz="1400" dirty="0">
                <a:solidFill>
                  <a:schemeClr val="tx1"/>
                </a:solidFill>
              </a:rPr>
              <a:t>: </a:t>
            </a:r>
            <a:r>
              <a:rPr lang="en-US" sz="1400" dirty="0">
                <a:solidFill>
                  <a:schemeClr val="tx1"/>
                </a:solidFill>
              </a:rPr>
              <a:t>econom@novreg.ru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357967"/>
            <a:ext cx="4788024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5535" y="332616"/>
            <a:ext cx="5904657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</a:rPr>
              <a:t>Команда поддержки инвестора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9951" y="1310960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Вся полезная информация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на портале: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novgorodinvest.ru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60" y="1484784"/>
            <a:ext cx="3109489" cy="54416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4" y="4557497"/>
            <a:ext cx="1260000" cy="1386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53829" y="2934883"/>
            <a:ext cx="4157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Щербань Ирина Ивановна</a:t>
            </a:r>
          </a:p>
          <a:p>
            <a:r>
              <a:rPr lang="ru-RU" sz="1400" dirty="0" smtClean="0"/>
              <a:t>Первый Заместитель </a:t>
            </a:r>
            <a:r>
              <a:rPr lang="ru-RU" sz="1400" dirty="0"/>
              <a:t>главы Администрации </a:t>
            </a:r>
          </a:p>
          <a:p>
            <a:r>
              <a:rPr lang="ru-RU" sz="1400" dirty="0"/>
              <a:t>Новгородского муниципального района</a:t>
            </a:r>
          </a:p>
          <a:p>
            <a:r>
              <a:rPr lang="ru-RU" sz="1400" dirty="0"/>
              <a:t>тел.: 8(8162) </a:t>
            </a:r>
            <a:r>
              <a:rPr lang="ru-RU" sz="1400" dirty="0" smtClean="0"/>
              <a:t>94-36-01</a:t>
            </a:r>
            <a:endParaRPr lang="ru-RU" sz="1400" dirty="0"/>
          </a:p>
          <a:p>
            <a:r>
              <a:rPr lang="ru-RU" sz="1400" dirty="0"/>
              <a:t>e-</a:t>
            </a:r>
            <a:r>
              <a:rPr lang="ru-RU" sz="1400" dirty="0" err="1"/>
              <a:t>mail</a:t>
            </a:r>
            <a:r>
              <a:rPr lang="ru-RU" sz="1400" dirty="0"/>
              <a:t>: uprselhoz@mail.ru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53829" y="1312211"/>
            <a:ext cx="39157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Шахов Олег Игоревич</a:t>
            </a:r>
          </a:p>
          <a:p>
            <a:r>
              <a:rPr lang="ru-RU" sz="1400" dirty="0"/>
              <a:t>Глава Новгородского муниципального района</a:t>
            </a:r>
          </a:p>
          <a:p>
            <a:r>
              <a:rPr lang="ru-RU" sz="1400" dirty="0"/>
              <a:t>тел.: 8(8162) 94-36-00</a:t>
            </a:r>
          </a:p>
          <a:p>
            <a:r>
              <a:rPr lang="ru-RU" sz="1400" dirty="0" smtClean="0"/>
              <a:t>e-</a:t>
            </a:r>
            <a:r>
              <a:rPr lang="ru-RU" sz="1400" dirty="0" err="1" smtClean="0"/>
              <a:t>mail</a:t>
            </a:r>
            <a:r>
              <a:rPr lang="ru-RU" sz="1400" dirty="0" smtClean="0"/>
              <a:t>: </a:t>
            </a:r>
            <a:r>
              <a:rPr lang="en-US" sz="1400" dirty="0" smtClean="0"/>
              <a:t>novrayon@novreg.ru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3" y="1247838"/>
            <a:ext cx="1389073" cy="1389073"/>
          </a:xfrm>
          <a:prstGeom prst="rect">
            <a:avLst/>
          </a:prstGeom>
        </p:spPr>
      </p:pic>
      <p:pic>
        <p:nvPicPr>
          <p:cNvPr id="16" name="Picture 2" descr="C:\Users\kula1\Downloads\гер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84.userapi.com/s/v1/if2/VpXiI4LmdK1OjSMpmOmhccbkWMtS40KtDDGbjzwT3ncVzQRmc2SbJan-GEUIBpIp1sYYSOwN9p1d3BiGEz1FCLsx.jpg?size=1920x1080&amp;quality=95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1" t="26045" r="26412" b="59272"/>
          <a:stretch/>
        </p:blipFill>
        <p:spPr bwMode="auto">
          <a:xfrm>
            <a:off x="324384" y="2894229"/>
            <a:ext cx="1360974" cy="1352823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386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2"/>
          <p:cNvSpPr/>
          <p:nvPr/>
        </p:nvSpPr>
        <p:spPr>
          <a:xfrm>
            <a:off x="539552" y="1838322"/>
            <a:ext cx="4173994" cy="10146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85750" indent="-285750" defTabSz="2880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 экономико-географическое расположение; </a:t>
            </a:r>
          </a:p>
          <a:p>
            <a:pPr marL="285750" indent="-285750" defTabSz="2880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развитая сеть автомобильных и железных дорог;</a:t>
            </a:r>
          </a:p>
          <a:p>
            <a:pPr marL="285750" indent="-285750" defTabSz="2880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значительный природно-ресурсный потенциал;</a:t>
            </a:r>
          </a:p>
          <a:p>
            <a:pPr marL="285750" indent="-285750" defTabSz="2880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богатые и разнообразные туристско-рекреационные ресурсы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историко-культурный потенциал);                                                                                                       </a:t>
            </a:r>
          </a:p>
          <a:p>
            <a:pPr marL="285750" indent="-285750" defTabSz="2880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прозрачная административная среда.</a:t>
            </a:r>
          </a:p>
        </p:txBody>
      </p:sp>
      <p:sp>
        <p:nvSpPr>
          <p:cNvPr id="20" name="CustomShape 2"/>
          <p:cNvSpPr/>
          <p:nvPr/>
        </p:nvSpPr>
        <p:spPr>
          <a:xfrm>
            <a:off x="538187" y="4589260"/>
            <a:ext cx="4248127" cy="13799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4 596 км²;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—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63359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к населению области —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работающего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29563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3682" y="1196752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привлекательности: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3682" y="3789040"/>
            <a:ext cx="42898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и демография: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основан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1927 году,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29332"/>
            <a:ext cx="4173445" cy="47667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Новгородском районе</a:t>
            </a:r>
          </a:p>
        </p:txBody>
      </p:sp>
      <p:sp>
        <p:nvSpPr>
          <p:cNvPr id="17" name="CustomShape 2"/>
          <p:cNvSpPr/>
          <p:nvPr/>
        </p:nvSpPr>
        <p:spPr>
          <a:xfrm>
            <a:off x="5148064" y="4940236"/>
            <a:ext cx="3867918" cy="8650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района по вкладу в ВРП составляет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5%, что составляет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млрд. 139 млн. рублей,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106,8% к уровню 2020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42" y="1258743"/>
            <a:ext cx="4473540" cy="3188386"/>
          </a:xfrm>
          <a:prstGeom prst="rect">
            <a:avLst/>
          </a:prstGeom>
        </p:spPr>
      </p:pic>
      <p:pic>
        <p:nvPicPr>
          <p:cNvPr id="1026" name="Picture 2" descr="C:\Users\kula1\Downloads\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49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40566" y="357967"/>
            <a:ext cx="4968552" cy="5611203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357967"/>
            <a:ext cx="4572000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9653" y="1124744"/>
            <a:ext cx="4470379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бъем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отгруженных товаров по виду деятельности «Промышленное производство» за 2021 года составил 21289,9 млн. рублей (3 место среди других муниципальных образований области после Великого Новгорода).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отгруженных товаров собственного производства по крупным и средним организациям по обрабатывающим производствам достигнут в размере 120,6 % к аналогичному периоду предыдущего года.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stomShape 3"/>
          <p:cNvSpPr/>
          <p:nvPr/>
        </p:nvSpPr>
        <p:spPr>
          <a:xfrm>
            <a:off x="3372677" y="2096857"/>
            <a:ext cx="4364226" cy="40961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044"/>
            <a:endParaRPr lang="ru-RU" sz="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95536" y="329332"/>
            <a:ext cx="3948699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932040" y="4938007"/>
            <a:ext cx="3888432" cy="117273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53%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доля обрабатывающего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структуре ВРП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4090162"/>
            <a:ext cx="3551718" cy="3083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уктуре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429000"/>
            <a:ext cx="418456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потенциал района фактически определяется такими предприятиями как: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Икея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Индастри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Новгород»;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Подберезкий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комбинат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хлебопродуктовв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261 ремонтный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«ОКБ-Планета»;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«ДК Рус»;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«Новгородский бекон»;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Пауэрз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«НТ ВЭЛВ». </a:t>
            </a: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/>
          <a:stretch>
            <a:fillRect/>
          </a:stretch>
        </p:blipFill>
        <p:spPr bwMode="auto">
          <a:xfrm>
            <a:off x="5076056" y="2708920"/>
            <a:ext cx="3676278" cy="20454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kula1\Downloads\гер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Z:\Эконом\Егорова\ОТЧЕТЫ ГЛАВЫ Ежегодные\За 2017 год\ФОТО\ОКБ\PHOTO\DJI_0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18" y="300549"/>
            <a:ext cx="3643216" cy="22882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251520" y="188640"/>
            <a:ext cx="4680520" cy="4392488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357967"/>
            <a:ext cx="4572000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83746" y="1196752"/>
            <a:ext cx="4736326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сельскохозяйственной продукции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осуществляют: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крестьянско-фермерских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хозяйств;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сельскохозяйственных потребительских кооперативов.</a:t>
            </a: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производство сельскохозяйственной продукции в области вносят хозяйства района. Доля производства составляет: молоко – 17 %, мясо – 21,6 %, картофель – 53,7 %, овощи –42,6%.</a:t>
            </a:r>
          </a:p>
        </p:txBody>
      </p:sp>
      <p:sp>
        <p:nvSpPr>
          <p:cNvPr id="26" name="CustomShape 3"/>
          <p:cNvSpPr/>
          <p:nvPr/>
        </p:nvSpPr>
        <p:spPr>
          <a:xfrm>
            <a:off x="3372677" y="2096857"/>
            <a:ext cx="4364226" cy="40961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044"/>
            <a:endParaRPr lang="ru-RU" sz="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95536" y="329332"/>
            <a:ext cx="3948699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99183" y="4144955"/>
            <a:ext cx="3407702" cy="115625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327175" y="4216516"/>
            <a:ext cx="3551718" cy="3083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45,3%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сельскохозяйственной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отрасли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ВРП</a:t>
            </a:r>
          </a:p>
        </p:txBody>
      </p:sp>
      <p:pic>
        <p:nvPicPr>
          <p:cNvPr id="10" name="Picture 13" descr="https://sun9-14.userapi.com/impg/6ExVmhV2GsELAptJ3kcDWC2LtGS32Ts_V3_E2Q/Imt7pjdUIWM.jpg?size=1024x682&amp;quality=96&amp;sign=acd102edd4f095925260ab24db483bc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84"/>
          <a:stretch>
            <a:fillRect/>
          </a:stretch>
        </p:blipFill>
        <p:spPr bwMode="auto">
          <a:xfrm>
            <a:off x="657439" y="3636585"/>
            <a:ext cx="3721444" cy="2322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kula1\Downloads\гер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https://vnru.ru/images/wss/articles/2020/10/51622-v-teplitsakh-trubichino-nachali-sbor-urozhaya-ogurtsov-sorta-svyatog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88" y="592536"/>
            <a:ext cx="2589213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251520" y="116632"/>
            <a:ext cx="4824536" cy="3154800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374985"/>
            <a:ext cx="5389352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7762" y="1196751"/>
            <a:ext cx="4448294" cy="276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 является важным сектором экономики Новгородского муниципального района. Доля вклада торговли в ВРП района составляет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8 %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3 место после обрабатывающих производств и сельского хозяйства.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Новгородского района работают 298 розничных торговых точек, также деятельность осуществляют 9 федеральных торговых сетей.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stomShape 3"/>
          <p:cNvSpPr/>
          <p:nvPr/>
        </p:nvSpPr>
        <p:spPr>
          <a:xfrm>
            <a:off x="3372677" y="2096857"/>
            <a:ext cx="4364226" cy="40961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044"/>
            <a:endParaRPr lang="ru-RU" sz="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95536" y="329332"/>
            <a:ext cx="3948699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603725"/>
            <a:ext cx="4968552" cy="2589326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8388" y="4797152"/>
            <a:ext cx="4132000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Новгородского муниципального района осуществляют деятельность: 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579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юридическое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1607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предпринимателей.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4003806"/>
            <a:ext cx="5076056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13588" y="3977766"/>
            <a:ext cx="5076056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68598" y="817129"/>
            <a:ext cx="2652634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75050" y="1847372"/>
            <a:ext cx="2839729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2" descr="C:\Users\kula1\Downloads\гер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2208" b="24773"/>
          <a:stretch/>
        </p:blipFill>
        <p:spPr bwMode="auto">
          <a:xfrm>
            <a:off x="5242717" y="1052736"/>
            <a:ext cx="3765990" cy="233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image-17-12-21-12-4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image-17-12-21-12-49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image-17-12-21-12-49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r="18581" b="16055"/>
          <a:stretch/>
        </p:blipFill>
        <p:spPr bwMode="auto">
          <a:xfrm>
            <a:off x="5242717" y="3783922"/>
            <a:ext cx="3765990" cy="187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9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1"/>
          <a:stretch/>
        </p:blipFill>
        <p:spPr>
          <a:xfrm>
            <a:off x="0" y="0"/>
            <a:ext cx="9180512" cy="618756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80511" cy="6209566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0" y="357967"/>
            <a:ext cx="5796136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329332"/>
            <a:ext cx="5400600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Новгородского района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15616" y="1196752"/>
            <a:ext cx="3433678" cy="1119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defTabSz="288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 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88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положение: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железнодорожный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узел Октябрьской ж/д в г. Великий Новгород;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Санкт-Петербург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 180 км;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Москва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 572 км.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103344" y="4735325"/>
            <a:ext cx="3960440" cy="1772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defTabSz="252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Развитая транспортная сеть:</a:t>
            </a:r>
          </a:p>
          <a:p>
            <a:pPr defTabSz="252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федеральная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М-10, М-11, Р56;</a:t>
            </a:r>
          </a:p>
          <a:p>
            <a:pPr defTabSz="252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Октябрьская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дорога;</a:t>
            </a:r>
          </a:p>
          <a:p>
            <a:pPr defTabSz="252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водный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по реке Волхов.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98828" y="1170281"/>
            <a:ext cx="3645172" cy="1772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Развитая 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инфраструктура: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уровень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газификации —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12,5%;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уровень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электроснабжения —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уровень холодного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 —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18,8%;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транспортная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—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99,4%.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88518" y="3068960"/>
            <a:ext cx="3960440" cy="2332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Минимальное время в пути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скоростном поезде Сапсан: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Санкт-Петербург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1,5 часа;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Москва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5,5 часов.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475383" y="4540022"/>
            <a:ext cx="3960440" cy="1772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500" dirty="0">
                <a:solidFill>
                  <a:srgbClr val="2564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98311" y="3068960"/>
            <a:ext cx="3960440" cy="1106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федерального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—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регионального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межмуниципального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—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635,82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муниципального значения  —  611,8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5144" y="1196752"/>
            <a:ext cx="726456" cy="72868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5144" y="3068960"/>
            <a:ext cx="726456" cy="72868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6671" y="3093781"/>
            <a:ext cx="726456" cy="72868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620" y="4739038"/>
            <a:ext cx="726456" cy="7286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6671" y="1196752"/>
            <a:ext cx="726456" cy="728689"/>
          </a:xfrm>
          <a:prstGeom prst="rect">
            <a:avLst/>
          </a:prstGeom>
        </p:spPr>
      </p:pic>
      <p:pic>
        <p:nvPicPr>
          <p:cNvPr id="17" name="Picture 2" descr="C:\Users\kula1\Downloads\герб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6444209" cy="6173566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357967"/>
            <a:ext cx="4572000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329332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инфраструктура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53912" y="1314622"/>
            <a:ext cx="5112568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defTabSz="288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Теплоснабжение: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- 33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газовых котельных с мощностью 136,51 Гкал/час;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твердо-топливных котельных с мощностью 23,70 Гкал/час.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259633" y="2697875"/>
            <a:ext cx="6264695" cy="1572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Водоотведение: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пропускная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очистных сооружений —  2085,64 тыс. куб. м/сутки;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одиночное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протяжение главных коллекторов — 63,47 км;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уличные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— 231,4 км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59632" y="4415354"/>
            <a:ext cx="6076819" cy="1821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defTabSz="252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благоустройства жилищного фонда:</a:t>
            </a:r>
          </a:p>
          <a:p>
            <a:pPr defTabSz="252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централизованное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— 42 %;</a:t>
            </a:r>
          </a:p>
          <a:p>
            <a:pPr defTabSz="252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централизованное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водоотведение — 39 %;</a:t>
            </a:r>
          </a:p>
          <a:p>
            <a:pPr defTabSz="252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централизованное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отопление — 60 %;</a:t>
            </a:r>
          </a:p>
          <a:p>
            <a:pPr defTabSz="252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горячее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— 29 %;</a:t>
            </a:r>
          </a:p>
          <a:p>
            <a:pPr defTabSz="252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сетевой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— 59 %.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496" y="1305011"/>
            <a:ext cx="753521" cy="7558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2166" y="2798536"/>
            <a:ext cx="753521" cy="7558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0087" y="4473363"/>
            <a:ext cx="753521" cy="755837"/>
          </a:xfrm>
          <a:prstGeom prst="rect">
            <a:avLst/>
          </a:prstGeom>
        </p:spPr>
      </p:pic>
      <p:pic>
        <p:nvPicPr>
          <p:cNvPr id="20" name="Picture 2" descr="C:\Users\kula1\Downloads\герб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1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7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49"/>
          <a:stretch/>
        </p:blipFill>
        <p:spPr>
          <a:xfrm>
            <a:off x="0" y="0"/>
            <a:ext cx="9130288" cy="61875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0" y="1"/>
            <a:ext cx="9148949" cy="6187562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357967"/>
            <a:ext cx="4572000" cy="4480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329332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инфраструктура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77029" y="2492896"/>
            <a:ext cx="6815389" cy="1472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Электроснабжение: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электроэнергетики с географической привязкой к  району: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Ракомо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ПС 110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Лесная, ПС 110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Савино, ПС 110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Подберезье, ПС 110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Новоселицы, ПС 35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Пролетарий, ПС 35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Рышево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электрических сетей в Новгородском муниципальном районе составляет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3120,16 км, в том числе: ВЛ-110кВ- 590 км, ВЛ-35кВ-131,6 км, ВЛ-6-10кВ- 1184,92 км, ВЛ—0,4кВ-1213,64 км.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30357" y="4511727"/>
            <a:ext cx="7056784" cy="145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defTabSz="2880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Газоснабжение: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автоматизированных газораспределительных станций: Божонка, Возрождение, ГТ ТЭЦ Великий Новгород,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Ермолино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Новгородский химкомбинат, Новгород-2, Подберезье, Савино,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Флайдерер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Пролетарий;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протяженность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—551,2 км;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газифицировано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населенных пунктов, в которых проживает 60,2 % населения всего района.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06557" y="1204437"/>
            <a:ext cx="7801947" cy="1472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Водоснабжение: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водопровод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—60,59 км;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уличные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водопроводные сети —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км;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установленная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мощность водопроводов —16,18 тыс. куб. 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528" y="1236239"/>
            <a:ext cx="720081" cy="7222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527" y="2903926"/>
            <a:ext cx="720081" cy="7222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526" y="4879300"/>
            <a:ext cx="720081" cy="722295"/>
          </a:xfrm>
          <a:prstGeom prst="rect">
            <a:avLst/>
          </a:prstGeom>
        </p:spPr>
      </p:pic>
      <p:pic>
        <p:nvPicPr>
          <p:cNvPr id="19" name="Picture 2" descr="C:\Users\kula1\Downloads\герб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8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32892" y="-1"/>
            <a:ext cx="4852877" cy="6184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0" y="357967"/>
            <a:ext cx="3347864" cy="44803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332616"/>
            <a:ext cx="4752528" cy="476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ресурсы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94678" y="1169490"/>
            <a:ext cx="2929596" cy="800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сельскохозяйственного назначения для развития аграрного сектора экономики</a:t>
            </a: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важнейших сырьевых ресурсов Новгородского района являются леса, занимающие более 50% его территории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79503" y="3295762"/>
            <a:ext cx="3149073" cy="1532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defTabSz="288000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общераспространенных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ископаемых: 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песок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торф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defTabSz="288000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песчано-гравийная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смесь.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195854" y="5076370"/>
            <a:ext cx="3397058" cy="800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Рыбные ресурсы 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промышленного, любительского 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спортивного рыболовства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1124743"/>
            <a:ext cx="759474" cy="761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0686" y="3381276"/>
            <a:ext cx="759474" cy="761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0686" y="5013176"/>
            <a:ext cx="759474" cy="761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0" y="2081657"/>
            <a:ext cx="759474" cy="7618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64" y="4125903"/>
            <a:ext cx="3567854" cy="190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3-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79" y="91464"/>
            <a:ext cx="3339842" cy="23042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Рисунок 15"/>
          <p:cNvPicPr/>
          <p:nvPr/>
        </p:nvPicPr>
        <p:blipFill>
          <a:blip r:embed="rId8"/>
          <a:stretch>
            <a:fillRect/>
          </a:stretch>
        </p:blipFill>
        <p:spPr>
          <a:xfrm>
            <a:off x="6876377" y="2107553"/>
            <a:ext cx="2075681" cy="24249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328576" y="0"/>
            <a:ext cx="4815424" cy="6184674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Users\kula1\Downloads\герб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45" y="5969170"/>
            <a:ext cx="1225738" cy="1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339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2C67B1"/>
      </a:dk2>
      <a:lt2>
        <a:srgbClr val="EEECE1"/>
      </a:lt2>
      <a:accent1>
        <a:srgbClr val="2C67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2C67B1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Open 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19710</TotalTime>
  <Words>1672</Words>
  <Application>Microsoft Office PowerPoint</Application>
  <PresentationFormat>Экран (4:3)</PresentationFormat>
  <Paragraphs>270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DejaVu Sans</vt:lpstr>
      <vt:lpstr>Open Sans</vt:lpstr>
      <vt:lpstr>Rasa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А. Купцова</dc:creator>
  <cp:lastModifiedBy>Кромкина Мария Михайловна</cp:lastModifiedBy>
  <cp:revision>572</cp:revision>
  <dcterms:created xsi:type="dcterms:W3CDTF">2018-07-05T09:08:44Z</dcterms:created>
  <dcterms:modified xsi:type="dcterms:W3CDTF">2022-05-25T06:59:03Z</dcterms:modified>
</cp:coreProperties>
</file>