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1" r:id="rId3"/>
    <p:sldId id="259" r:id="rId4"/>
    <p:sldId id="260" r:id="rId5"/>
    <p:sldId id="265" r:id="rId6"/>
    <p:sldId id="263" r:id="rId7"/>
    <p:sldId id="262" r:id="rId8"/>
    <p:sldId id="264" r:id="rId9"/>
    <p:sldId id="266" r:id="rId10"/>
    <p:sldId id="267" r:id="rId11"/>
    <p:sldId id="268" r:id="rId12"/>
    <p:sldId id="270" r:id="rId13"/>
    <p:sldId id="272" r:id="rId14"/>
    <p:sldId id="269" r:id="rId15"/>
    <p:sldId id="258" r:id="rId16"/>
    <p:sldId id="271" r:id="rId17"/>
    <p:sldId id="273" r:id="rId18"/>
    <p:sldId id="275" r:id="rId19"/>
    <p:sldId id="274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5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470-C64D-4E43-94BA-92BC3495A084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90FDC-6C6F-476E-9390-0C54EAA42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29CA-ED87-46A9-B1D6-E059A08AA0DF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D26E-4D75-4356-9F58-1CA875B26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DE1B-51AD-4B69-A1B6-17CF738DA33C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4724-833B-4482-BD2B-92C4A9DB9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957C-6D24-4EDE-89AC-9D6A6B674EE9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F1D0-8E0E-48DA-BE04-306194C2D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E5C4-41A0-4779-BF15-95C99E1A5F35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E1A5-AC80-473F-B324-94095680A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D6E7-ADA0-4E66-B90C-ED45547E4D21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F95E-4F71-4A5B-A124-8AA17598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A3D2D6-C83B-4492-A3EC-10BF2455F966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2C982B-EB9B-4B07-AE8E-5723FD23E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2806-C302-473A-89F1-AC188043F577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D4CC-97A2-4A4F-B169-424DAE93B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C52F-C94A-4298-87EE-CA38EA363122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2D2F-E73F-4963-8C22-8FB9BFD87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18A3-C49C-4A29-8161-0A10C226CAB1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4BAF-2E92-49DE-BFE9-926039A6A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5A8B-B65B-4774-935F-333F0496A174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7FDD-9AB3-487C-B9C3-1C6A7361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17E194F-E131-43D1-ADB3-4C2B6D0B99A8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22C8029-C4BE-41A1-A694-0544C36AF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2" r:id="rId2"/>
    <p:sldLayoutId id="2147483773" r:id="rId3"/>
    <p:sldLayoutId id="2147483774" r:id="rId4"/>
    <p:sldLayoutId id="2147483781" r:id="rId5"/>
    <p:sldLayoutId id="2147483782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458200" cy="3214687"/>
          </a:xfrm>
        </p:spPr>
        <p:txBody>
          <a:bodyPr>
            <a:normAutofit/>
          </a:bodyPr>
          <a:lstStyle/>
          <a:p>
            <a:pPr algn="ctr"/>
            <a:r>
              <a:rPr lang="ru-RU" sz="4000" smtClean="0"/>
              <a:t>Об опыте работы Новгородского муниципального района по организации объединений  правоохранительной направленности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429125"/>
            <a:ext cx="8501062" cy="175260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ru-RU" smtClean="0"/>
              <a:t>Председатель комитета образования Администрации Новгородского муниципального района </a:t>
            </a:r>
            <a:r>
              <a:rPr lang="ru-RU" sz="3600" smtClean="0"/>
              <a:t>Э.Н.Касумова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Z:\ОБМЕН\ТЕРЕНТЬЕВА\20.05.2016 Выступление С.М. Петрову\1Сав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5611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Z:\ОБМЕН\ТЕРЕНТЬЕВА\20.05.2016 Выступление С.М. Петрову\2 Сав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53578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Z:\ОБМЕН\ТЕРЕНТЬЕВА\20.05.2016 Выступление С.М. Петрову\3 Сав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714375"/>
            <a:ext cx="3643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Z:\ОБМЕН\ТЕРЕНТЬЕВА\20.05.2016 Выступление С.М. Петрову\фото4 Новосел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459422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Z:\ОБМЕН\ТЕРЕНТЬЕВА\20.05.2016 Выступление С.М. Петрову\фото 3 Новосел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928938"/>
            <a:ext cx="492918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МАОУ «</a:t>
            </a:r>
            <a:r>
              <a:rPr lang="ru-RU" b="1" dirty="0" err="1" smtClean="0"/>
              <a:t>Сырковская</a:t>
            </a:r>
            <a:r>
              <a:rPr lang="ru-RU" b="1" dirty="0" smtClean="0"/>
              <a:t> средняя общеобразовательная школа»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Z:\ОБМЕН\ТЕРЕНТЬЕВА\20.05.2016 Выступление С.М. Петрову\DSC00263 Сырк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928813"/>
            <a:ext cx="4597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286388"/>
            <a:ext cx="6449201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Волонтерское объединение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«Юные помощники полиции»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9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Отряды и клубы правоохранительной направленности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000239"/>
          <a:ext cx="7929619" cy="467487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88871"/>
                <a:gridCol w="2170374"/>
                <a:gridCol w="2170374"/>
              </a:tblGrid>
              <a:tr h="584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МАОУ «Новгородская ООШ»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Клуб «Юные друзья полиции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17 человек, 7 класс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0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МАОУ «</a:t>
                      </a:r>
                      <a:r>
                        <a:rPr lang="ru-RU" sz="1800" dirty="0" err="1"/>
                        <a:t>Панковская</a:t>
                      </a:r>
                      <a:r>
                        <a:rPr lang="ru-RU" sz="1800" dirty="0"/>
                        <a:t> СОШ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Программа внеурочной деятельности «Полицейская академия»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25 человек, 6 класс,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МАОУ «Тесово-Нетыльская СОШ»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Клуб юных друзей правопорядка «Правовед»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13 человек, 5 класс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6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МАОУ «Борковская СОШ»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«Юные помощники полиции» (проект положения0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7 класс, 17 человек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4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МАОУ «Ермолинская ООШ»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Клуб «Патриот»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5-8 класс , 8 человек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МАОУ «Новгородская основная общеобразовательная школа»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3071813"/>
            <a:ext cx="4038600" cy="17510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dirty="0" smtClean="0"/>
              <a:t>Клуб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dirty="0" smtClean="0"/>
              <a:t>«Юные друзья полиции»</a:t>
            </a:r>
            <a:endParaRPr lang="ru-RU" sz="2800" dirty="0"/>
          </a:p>
        </p:txBody>
      </p:sp>
      <p:pic>
        <p:nvPicPr>
          <p:cNvPr id="26627" name="Содержимое 6" descr="IMG_8175 Пролета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2428875"/>
            <a:ext cx="4038600" cy="294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6"/>
          <p:cNvSpPr txBox="1">
            <a:spLocks noChangeArrowheads="1"/>
          </p:cNvSpPr>
          <p:nvPr/>
        </p:nvSpPr>
        <p:spPr bwMode="auto">
          <a:xfrm>
            <a:off x="5715000" y="85725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27650" name="Picture 1" descr="Z:\ОБМЕН\ТЕРЕНТЬЕВА\20.05.2016 Выступление С.М. Петрову\бтр1 Божо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29289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Z:\ОБМЕН\ТЕРЕНТЬЕВА\20.05.2016 Выступление С.М. Петрову\бтр3 Божо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214563"/>
            <a:ext cx="24241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Z:\ОБМЕН\ТЕРЕНТЬЕВА\20.05.2016 Выступление С.М. Петрову\бтр Божо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642938"/>
            <a:ext cx="29464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9975"/>
          </a:xfrm>
        </p:spPr>
        <p:txBody>
          <a:bodyPr/>
          <a:lstStyle/>
          <a:p>
            <a:pPr algn="ctr"/>
            <a:r>
              <a:rPr lang="ru-RU" sz="3200" smtClean="0"/>
              <a:t>МАОУ «Панковская средняя общеобразовательная школа»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85813" y="1928813"/>
            <a:ext cx="7572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eorgia" pitchFamily="18" charset="0"/>
              </a:rPr>
              <a:t>Программа</a:t>
            </a:r>
          </a:p>
          <a:p>
            <a:pPr algn="ctr"/>
            <a:r>
              <a:rPr lang="ru-RU" sz="2400">
                <a:latin typeface="Georgia" pitchFamily="18" charset="0"/>
              </a:rPr>
              <a:t>модульного учебного курса</a:t>
            </a:r>
          </a:p>
          <a:p>
            <a:pPr algn="ctr"/>
            <a:r>
              <a:rPr lang="ru-RU" sz="2400" b="1">
                <a:latin typeface="Georgia" pitchFamily="18" charset="0"/>
              </a:rPr>
              <a:t>«Полицейская академия»</a:t>
            </a:r>
          </a:p>
          <a:p>
            <a:pPr algn="ctr"/>
            <a:endParaRPr lang="ru-RU" sz="2800" b="1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380125"/>
            <a:ext cx="7929618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Задачи:</a:t>
            </a:r>
            <a:endParaRPr lang="ru-RU" b="1">
              <a:solidFill>
                <a:srgbClr val="000000"/>
              </a:solidFill>
            </a:endParaRPr>
          </a:p>
          <a:p>
            <a:pPr eaLnBrk="0" hangingPunct="0">
              <a:tabLst>
                <a:tab pos="3429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- формировать у обучающихся правовую культуру, свободное и ответственное самоопределение в сфере правовых отношений с обществом;</a:t>
            </a:r>
            <a:endParaRPr lang="ru-RU">
              <a:solidFill>
                <a:srgbClr val="000000"/>
              </a:solidFill>
            </a:endParaRPr>
          </a:p>
          <a:p>
            <a:pPr eaLnBrk="0" hangingPunct="0">
              <a:tabLst>
                <a:tab pos="3429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- обучить обучающихся решению задач правового воспитания, связанных с проблемой морального саморазвития и самосовершенствования;</a:t>
            </a:r>
            <a:endParaRPr lang="ru-RU">
              <a:solidFill>
                <a:srgbClr val="000000"/>
              </a:solidFill>
            </a:endParaRPr>
          </a:p>
          <a:p>
            <a:pPr eaLnBrk="0" hangingPunct="0">
              <a:tabLst>
                <a:tab pos="3429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-  сформировать у обучающихся основы коммуникативной и социальной компетентностей;</a:t>
            </a:r>
            <a:endParaRPr lang="ru-RU">
              <a:solidFill>
                <a:srgbClr val="000000"/>
              </a:solidFill>
            </a:endParaRPr>
          </a:p>
          <a:p>
            <a:pPr eaLnBrk="0" hangingPunct="0">
              <a:tabLst>
                <a:tab pos="3429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- познакомить со структурой и  особенностями работы  правоохранительных органов.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Z:\ОБМЕН\ТЕРЕНТЬЕВА\20.05.2016 Выступление С.М. Петрову\IMG_2744 (1) Панк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8501062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Z:\ОБМЕН\ТЕРЕНТЬЕВА\20.05.2016 Выступление С.М. Петрову\DSCN4260 Панк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8215313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Z:\ОБМЕН\ТЕРЕНТЬЕВА\20.05.2016 Выступление С.М. Петрову\DSCN4044 - Панк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56197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Z:\ОБМЕН\ТЕРЕНТЬЕВА\20.05.2016 Выступление С.М. Петрову\DSCN4160 Панк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820988"/>
            <a:ext cx="50006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Профильная смена</a:t>
            </a:r>
            <a:br>
              <a:rPr lang="ru-RU" dirty="0" smtClean="0"/>
            </a:br>
            <a:r>
              <a:rPr lang="ru-RU" dirty="0" smtClean="0"/>
              <a:t>«Полицейская академия»</a:t>
            </a:r>
            <a:endParaRPr lang="ru-RU" dirty="0"/>
          </a:p>
        </p:txBody>
      </p:sp>
      <p:pic>
        <p:nvPicPr>
          <p:cNvPr id="14338" name="Picture 3" descr="D:\Рабочий стол\2015-2016\МК\обл.МК октябрь\YUsH2aa11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71688"/>
            <a:ext cx="5435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:\Рабочий стол\2015-2016\МК\обл.МК октябрь\nnR2W-DLwR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4102100"/>
            <a:ext cx="3962400" cy="2755900"/>
          </a:xfrm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71500" y="5786438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МАУ ДЗОЛ «Волынь»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9975"/>
          </a:xfrm>
        </p:spPr>
        <p:txBody>
          <a:bodyPr/>
          <a:lstStyle/>
          <a:p>
            <a:pPr algn="ctr"/>
            <a:r>
              <a:rPr lang="ru-RU" smtClean="0"/>
              <a:t>Общественно-опасные деяния</a:t>
            </a:r>
          </a:p>
        </p:txBody>
      </p:sp>
      <p:graphicFrame>
        <p:nvGraphicFramePr>
          <p:cNvPr id="33794" name="Диаграмма 2"/>
          <p:cNvGraphicFramePr>
            <a:graphicFrameLocks/>
          </p:cNvGraphicFramePr>
          <p:nvPr/>
        </p:nvGraphicFramePr>
        <p:xfrm>
          <a:off x="877888" y="1806575"/>
          <a:ext cx="7959725" cy="4522788"/>
        </p:xfrm>
        <a:graphic>
          <a:graphicData uri="http://schemas.openxmlformats.org/presentationml/2006/ole">
            <p:oleObj spid="_x0000_s33794" name="Диаграмма" r:id="rId3" imgW="7962066" imgH="452362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Z:\ОБМЕН\ТЕРЕНТЬЕВА\20.05.2016 Выступление С.М. Петрову\IMG_8145 Пролета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57188"/>
            <a:ext cx="5357813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Z:\ОБМЕН\ТЕРЕНТЬЕВА\20.05.2016 Выступление С.М. Петрову\DSC00268 Сырко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225" y="3143250"/>
            <a:ext cx="46640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Рабочий стол\2015-2016\МК\обл.МК октябрь\toJkVwwMr1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571875"/>
            <a:ext cx="4786313" cy="3286125"/>
          </a:xfrm>
        </p:spPr>
      </p:pic>
      <p:pic>
        <p:nvPicPr>
          <p:cNvPr id="15362" name="Picture 4" descr="D:\Рабочий стол\2015-2016\МК\обл.МК октябрь\9HhDC9Pmb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428625"/>
            <a:ext cx="6572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D:\Рабочий стол\2015-2016\МК\обл.МК октябрь\Omo9ryycfN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643313"/>
            <a:ext cx="4357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D:\Рабочий стол\2015-2016\МК\обл.МК октябрь\aeOSZXjIK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50720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D:\Рабочий стол\2015-2016\МК\обл.МК октябрь\pLr2Cq8Ux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000125"/>
            <a:ext cx="40719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D:\Рабочий стол\2015-2016\МК\обл.МК октябрь\EHCkPXulr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714750"/>
            <a:ext cx="5214938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ages.myshared.ru/10/955106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4405313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Z:\ОБМЕН\ТЕРЕНТЬЕВА\20.05.2016 Выступление С.М. Петрову\IMG_20141209_12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214438"/>
            <a:ext cx="48577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Z:\ОБМЕН\ТЕРЕНТЬЕВА\20.05.2016 Выступление С.М. Петрову\фото2 Новоселицы.JPG"/>
          <p:cNvPicPr>
            <a:picLocks noChangeAspect="1" noChangeArrowheads="1"/>
          </p:cNvPicPr>
          <p:nvPr/>
        </p:nvPicPr>
        <p:blipFill>
          <a:blip r:embed="rId4" cstate="print"/>
          <a:srcRect l="31883"/>
          <a:stretch>
            <a:fillRect/>
          </a:stretch>
        </p:blipFill>
        <p:spPr bwMode="auto">
          <a:xfrm>
            <a:off x="500063" y="3071813"/>
            <a:ext cx="33575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Цель дополнительной </a:t>
            </a:r>
            <a:r>
              <a:rPr lang="ru-RU" dirty="0" err="1" smtClean="0"/>
              <a:t>общеразвивающей</a:t>
            </a:r>
            <a:r>
              <a:rPr lang="ru-RU" dirty="0" smtClean="0"/>
              <a:t>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Повышение правовой грамотности и правовой культуры учащихся, привлечение учащихся  к участию в пропаганде среди сверстников законопослушного поведения, профилактика правонарушений среди несовершеннолетних.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716588"/>
          </a:xfrm>
        </p:spPr>
        <p:txBody>
          <a:bodyPr/>
          <a:lstStyle/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endParaRPr lang="ru-RU" smtClean="0"/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Дополнительная общеобразовательная общеразвивающая программа </a:t>
            </a:r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endParaRPr lang="ru-RU" b="1" smtClean="0"/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r>
              <a:rPr lang="ru-RU" b="1" smtClean="0"/>
              <a:t>«Юный правозащитник»</a:t>
            </a:r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endParaRPr lang="ru-RU" smtClean="0"/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r>
              <a:rPr lang="ru-RU" sz="2000" smtClean="0"/>
              <a:t>Возраст обучающихся – 11-18 лет</a:t>
            </a:r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r>
              <a:rPr lang="ru-RU" sz="2000" smtClean="0"/>
              <a:t>Срок реализации программы  - 3 года</a:t>
            </a:r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endParaRPr lang="ru-RU" smtClean="0"/>
          </a:p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endParaRPr lang="ru-RU" smtClean="0"/>
          </a:p>
          <a:p>
            <a:pPr marL="0" algn="r">
              <a:spcBef>
                <a:spcPct val="0"/>
              </a:spcBef>
              <a:buFont typeface="Georgia" pitchFamily="18" charset="0"/>
              <a:buNone/>
            </a:pPr>
            <a:r>
              <a:rPr lang="ru-RU" sz="2400" smtClean="0"/>
              <a:t>Разработчик программы:</a:t>
            </a:r>
          </a:p>
          <a:p>
            <a:pPr marL="0" algn="r">
              <a:spcBef>
                <a:spcPct val="0"/>
              </a:spcBef>
              <a:buFont typeface="Georgia" pitchFamily="18" charset="0"/>
              <a:buNone/>
            </a:pPr>
            <a:r>
              <a:rPr lang="ru-RU" sz="2400" smtClean="0"/>
              <a:t>МАУ ДО «Центр внешкольной работы»</a:t>
            </a:r>
          </a:p>
          <a:p>
            <a:pPr marL="0" algn="r">
              <a:spcBef>
                <a:spcPct val="0"/>
              </a:spcBef>
              <a:buFont typeface="Georgia" pitchFamily="18" charset="0"/>
              <a:buNone/>
            </a:pPr>
            <a:r>
              <a:rPr lang="ru-RU" sz="2400" smtClean="0"/>
              <a:t>Новгородского муниципального района</a:t>
            </a:r>
          </a:p>
          <a:p>
            <a:pPr marL="0" algn="r">
              <a:spcBef>
                <a:spcPct val="0"/>
              </a:spcBef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00438" y="2928938"/>
            <a:ext cx="235743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Участники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" y="1785938"/>
            <a:ext cx="150018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учитель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0" y="1143000"/>
            <a:ext cx="178593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обучающийся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75" y="1071563"/>
            <a:ext cx="14287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инспектор ПДН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188" y="2143125"/>
            <a:ext cx="1500187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психолог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3357563"/>
            <a:ext cx="164306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участковый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313" y="4643438"/>
            <a:ext cx="185737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медицинский работник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3" y="4643438"/>
            <a:ext cx="17145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инспектор УИИ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750" y="3714750"/>
            <a:ext cx="164306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социальный педагог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V="1">
            <a:off x="3750469" y="2464594"/>
            <a:ext cx="50006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322094" y="2464594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714625" y="2643188"/>
            <a:ext cx="64293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571750" y="3643313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643313" y="428625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5393532" y="4250531"/>
            <a:ext cx="28575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0750" y="3643313"/>
            <a:ext cx="71437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72188" y="2714625"/>
            <a:ext cx="64293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857232"/>
            <a:ext cx="60007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Юный правозащитник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785925"/>
          <a:ext cx="7715304" cy="4572035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807788"/>
                <a:gridCol w="2907516"/>
              </a:tblGrid>
              <a:tr h="9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МАОУ Пролетарская СОШ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15 человек, 9 класс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МАОУ «</a:t>
                      </a:r>
                      <a:r>
                        <a:rPr lang="ru-RU" sz="2000" dirty="0" err="1"/>
                        <a:t>Панковская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smtClean="0"/>
                        <a:t>СОШ»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15 человек, 7 класс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МАОУ «Новоселицкая СОШ»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15 человек, 6 - 9 классы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МАОУ «Сырковская СОШ»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15 человек, 5 – 11 класс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МАОУ «Савинская ООШ»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15 человек, 7 - 9 классы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231</TotalTime>
  <Words>346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Городская</vt:lpstr>
      <vt:lpstr>Диаграмма</vt:lpstr>
      <vt:lpstr>Об опыте работы Новгородского муниципального района по организации объединений  правоохранительной направленности</vt:lpstr>
      <vt:lpstr>Профильная смена «Полицейская академия»</vt:lpstr>
      <vt:lpstr>Слайд 3</vt:lpstr>
      <vt:lpstr>Слайд 4</vt:lpstr>
      <vt:lpstr>Слайд 5</vt:lpstr>
      <vt:lpstr>Цель дополнительной общеразвивающей программы:</vt:lpstr>
      <vt:lpstr>Слайд 7</vt:lpstr>
      <vt:lpstr>Слайд 8</vt:lpstr>
      <vt:lpstr>Слайд 9</vt:lpstr>
      <vt:lpstr>Слайд 10</vt:lpstr>
      <vt:lpstr>Слайд 11</vt:lpstr>
      <vt:lpstr>МАОУ «Сырковская средняя общеобразовательная школа» </vt:lpstr>
      <vt:lpstr>Отряды и клубы правоохранительной направленности</vt:lpstr>
      <vt:lpstr>МАОУ «Новгородская основная общеобразовательная школа» </vt:lpstr>
      <vt:lpstr>Слайд 15</vt:lpstr>
      <vt:lpstr>МАОУ «Панковская средняя общеобразовательная школа»</vt:lpstr>
      <vt:lpstr>Слайд 17</vt:lpstr>
      <vt:lpstr>Слайд 18</vt:lpstr>
      <vt:lpstr>Слайд 19</vt:lpstr>
      <vt:lpstr>Общественно-опасные деяния</vt:lpstr>
      <vt:lpstr>Слайд 21</vt:lpstr>
      <vt:lpstr>Слайд 22</vt:lpstr>
    </vt:vector>
  </TitlesOfParts>
  <Company>Администрация Новгородского муниципального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E.Terent'eva</dc:creator>
  <cp:lastModifiedBy>V.Andreeva</cp:lastModifiedBy>
  <cp:revision>26</cp:revision>
  <dcterms:created xsi:type="dcterms:W3CDTF">2016-05-16T12:21:47Z</dcterms:created>
  <dcterms:modified xsi:type="dcterms:W3CDTF">2016-05-20T12:11:32Z</dcterms:modified>
</cp:coreProperties>
</file>